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3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9144000" cy="5143500" type="screen16x9"/>
  <p:notesSz cx="6858000" cy="9144000"/>
  <p:embeddedFontLst>
    <p:embeddedFont>
      <p:font typeface="Figtree" panose="020B0604020202020204" charset="0"/>
      <p:regular r:id="rId33"/>
      <p:bold r:id="rId34"/>
      <p:italic r:id="rId35"/>
      <p:boldItalic r:id="rId36"/>
    </p:embeddedFont>
    <p:embeddedFont>
      <p:font typeface="Lato" panose="020B0604020202020204" charset="0"/>
      <p:regular r:id="rId37"/>
      <p:bold r:id="rId38"/>
      <p:italic r:id="rId39"/>
      <p:boldItalic r:id="rId40"/>
    </p:embeddedFont>
    <p:embeddedFont>
      <p:font typeface="Montserrat" panose="020B0604020202020204" charset="0"/>
      <p:regular r:id="rId41"/>
      <p:bold r:id="rId42"/>
      <p:italic r:id="rId43"/>
      <p:boldItalic r:id="rId44"/>
    </p:embeddedFont>
    <p:embeddedFont>
      <p:font typeface="Montserrat Light" panose="020B0604020202020204" charset="0"/>
      <p:regular r:id="rId45"/>
      <p:bold r:id="rId46"/>
      <p:italic r:id="rId47"/>
      <p:boldItalic r:id="rId48"/>
    </p:embeddedFont>
    <p:embeddedFont>
      <p:font typeface="Montserrat Medium" panose="020B0604020202020204" charset="0"/>
      <p:regular r:id="rId49"/>
      <p:bold r:id="rId50"/>
      <p:italic r:id="rId51"/>
      <p:boldItalic r:id="rId52"/>
    </p:embeddedFont>
    <p:embeddedFont>
      <p:font typeface="Montserrat SemiBold"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guide id="3" orient="horz" pos="363">
          <p15:clr>
            <a:srgbClr val="747775"/>
          </p15:clr>
        </p15:guide>
        <p15:guide id="4" pos="362">
          <p15:clr>
            <a:srgbClr val="747775"/>
          </p15:clr>
        </p15:guide>
        <p15:guide id="5" orient="horz" pos="2895">
          <p15:clr>
            <a:srgbClr val="747775"/>
          </p15:clr>
        </p15:guide>
        <p15:guide id="6" pos="539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76B46C-B935-46CC-88EE-0D24B36AA1DA}">
  <a:tblStyle styleId="{3A76B46C-B935-46CC-88EE-0D24B36AA1DA}"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62173E-1F82-46DC-9C02-93E8AD04F53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 orient="horz" pos="363"/>
        <p:guide pos="362"/>
        <p:guide orient="horz" pos="2895"/>
        <p:guide pos="5398"/>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b0e5df714e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b0e5df714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https://drygair.com/blog/what-are-the-ideal-conditions-for-greenhouse-tomatoes/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ae28580a0b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ae28580a0b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a725079521_6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a725079521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ae28580a0b_2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ae28580a0b_2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aebe79f2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aebe79f2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aebe79f27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aebe79f2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aebe79f27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aebe79f27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aebe79f27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aebe79f27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ae28580a0b_2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ae28580a0b_2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aebe79f27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aebe79f27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ae28580a0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ae28580a0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af6e737cc0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af6e737cc0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a72507952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a72507952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b1d47e4b73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b1d47e4b7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b1d47e4b73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b1d47e4b73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b1d47e4b73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b1d47e4b7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b1d47e4b73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b1d47e4b73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b1d47e4b73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b1d47e4b7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b1d47e4b73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b1d47e4b7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a606af905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a606af905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https://drygair.com/blog/what-are-the-ideal-conditions-for-greenhouse-tomatoes/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b0e5df714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b0e5df714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https://drygair.com/blog/what-are-the-ideal-conditions-for-greenhouse-tomatoes/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ae28580a0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ae28580a0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606af9050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a606af905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https://www.pthorticulture.com/en-ca/training-center/heating-systems-temperate-greenhouse#:~:text=Floor%20heating%20is%20another%20method%20to%20heat,pipes%20form%20loops%20covering%20the%20entire%20surface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ae28580a0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ae28580a0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a725079521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a725079521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b0e5df714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b0e5df714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https://drygair.com/blog/what-are-the-ideal-conditions-for-greenhouse-tomatoes/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hydroponicsystems.eu/tomato-yields-per-hectare-in-greenhous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mdpi.com/1996-1073/16/19/6788"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13035"/>
          <a:stretch/>
        </p:blipFill>
        <p:spPr>
          <a:xfrm>
            <a:off x="2315075" y="2005175"/>
            <a:ext cx="6755448" cy="3025424"/>
          </a:xfrm>
          <a:prstGeom prst="rect">
            <a:avLst/>
          </a:prstGeom>
          <a:noFill/>
          <a:ln>
            <a:noFill/>
          </a:ln>
        </p:spPr>
      </p:pic>
      <p:sp>
        <p:nvSpPr>
          <p:cNvPr id="55" name="Google Shape;55;p13"/>
          <p:cNvSpPr txBox="1"/>
          <p:nvPr/>
        </p:nvSpPr>
        <p:spPr>
          <a:xfrm>
            <a:off x="574203" y="1385663"/>
            <a:ext cx="4396500" cy="1848900"/>
          </a:xfrm>
          <a:prstGeom prst="rect">
            <a:avLst/>
          </a:prstGeom>
          <a:noFill/>
          <a:ln>
            <a:noFill/>
          </a:ln>
        </p:spPr>
        <p:txBody>
          <a:bodyPr spcFirstLastPara="1" wrap="square" lIns="63100" tIns="31550" rIns="63100" bIns="31550" anchor="t" anchorCtr="0">
            <a:spAutoFit/>
          </a:bodyPr>
          <a:lstStyle/>
          <a:p>
            <a:pPr marL="0" marR="0" lvl="0" indent="0" algn="l" rtl="0">
              <a:lnSpc>
                <a:spcPct val="100000"/>
              </a:lnSpc>
              <a:spcBef>
                <a:spcPts val="0"/>
              </a:spcBef>
              <a:spcAft>
                <a:spcPts val="0"/>
              </a:spcAft>
              <a:buClr>
                <a:srgbClr val="000000"/>
              </a:buClr>
              <a:buSzPts val="1243"/>
              <a:buFont typeface="Arial"/>
              <a:buNone/>
            </a:pPr>
            <a:r>
              <a:rPr lang="en" sz="1656" b="1">
                <a:solidFill>
                  <a:srgbClr val="3AB44E"/>
                </a:solidFill>
                <a:latin typeface="Montserrat"/>
                <a:ea typeface="Montserrat"/>
                <a:cs typeface="Montserrat"/>
                <a:sym typeface="Montserrat"/>
              </a:rPr>
              <a:t>Summary Report: </a:t>
            </a:r>
            <a:endParaRPr sz="1656" b="1">
              <a:solidFill>
                <a:srgbClr val="3AB44E"/>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43"/>
              <a:buFont typeface="Arial"/>
              <a:buNone/>
            </a:pPr>
            <a:r>
              <a:rPr lang="en" sz="1656" b="1">
                <a:solidFill>
                  <a:srgbClr val="3AB44E"/>
                </a:solidFill>
                <a:latin typeface="Montserrat"/>
                <a:ea typeface="Montserrat"/>
                <a:cs typeface="Montserrat"/>
                <a:sym typeface="Montserrat"/>
              </a:rPr>
              <a:t>Prepared for Microsoft by Orbital Farm</a:t>
            </a:r>
            <a:endParaRPr sz="1380" b="1">
              <a:solidFill>
                <a:srgbClr val="3AB44E"/>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43"/>
              <a:buFont typeface="Arial"/>
              <a:buNone/>
            </a:pPr>
            <a:endParaRPr sz="1380">
              <a:solidFill>
                <a:srgbClr val="96989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43"/>
              <a:buFont typeface="Arial"/>
              <a:buNone/>
            </a:pPr>
            <a:r>
              <a:rPr lang="en" sz="1380">
                <a:solidFill>
                  <a:srgbClr val="96989A"/>
                </a:solidFill>
                <a:latin typeface="Montserrat"/>
                <a:ea typeface="Montserrat"/>
                <a:cs typeface="Montserrat"/>
                <a:sym typeface="Montserrat"/>
              </a:rPr>
              <a:t>December  2025</a:t>
            </a:r>
            <a:endParaRPr sz="1380">
              <a:solidFill>
                <a:srgbClr val="96989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43"/>
              <a:buFont typeface="Arial"/>
              <a:buNone/>
            </a:pPr>
            <a:endParaRPr sz="1380">
              <a:solidFill>
                <a:srgbClr val="96989A"/>
              </a:solidFill>
              <a:latin typeface="Montserrat"/>
              <a:ea typeface="Montserrat"/>
              <a:cs typeface="Montserrat"/>
              <a:sym typeface="Montserrat"/>
            </a:endParaRPr>
          </a:p>
          <a:p>
            <a:pPr marL="0" lvl="0" indent="0" algn="l" rtl="0">
              <a:spcBef>
                <a:spcPts val="0"/>
              </a:spcBef>
              <a:spcAft>
                <a:spcPts val="0"/>
              </a:spcAft>
              <a:buClr>
                <a:schemeClr val="dk1"/>
              </a:buClr>
              <a:buSzPts val="1243"/>
              <a:buFont typeface="Arial"/>
              <a:buNone/>
            </a:pPr>
            <a:r>
              <a:rPr lang="en" sz="1380">
                <a:solidFill>
                  <a:srgbClr val="96989A"/>
                </a:solidFill>
                <a:latin typeface="Montserrat"/>
                <a:ea typeface="Montserrat"/>
                <a:cs typeface="Montserrat"/>
                <a:sym typeface="Montserrat"/>
              </a:rPr>
              <a:t>Scot Bryson</a:t>
            </a:r>
            <a:endParaRPr sz="1380">
              <a:solidFill>
                <a:srgbClr val="96989A"/>
              </a:solidFill>
              <a:latin typeface="Montserrat"/>
              <a:ea typeface="Montserrat"/>
              <a:cs typeface="Montserrat"/>
              <a:sym typeface="Montserrat"/>
            </a:endParaRPr>
          </a:p>
          <a:p>
            <a:pPr marL="0" lvl="0" indent="0" algn="l" rtl="0">
              <a:spcBef>
                <a:spcPts val="0"/>
              </a:spcBef>
              <a:spcAft>
                <a:spcPts val="0"/>
              </a:spcAft>
              <a:buClr>
                <a:schemeClr val="dk1"/>
              </a:buClr>
              <a:buSzPts val="1243"/>
              <a:buFont typeface="Arial"/>
              <a:buNone/>
            </a:pPr>
            <a:r>
              <a:rPr lang="en" sz="1380">
                <a:solidFill>
                  <a:srgbClr val="96989A"/>
                </a:solidFill>
                <a:latin typeface="Montserrat"/>
                <a:ea typeface="Montserrat"/>
                <a:cs typeface="Montserrat"/>
                <a:sym typeface="Montserrat"/>
              </a:rPr>
              <a:t>scot.bryson@orbital.farm</a:t>
            </a:r>
            <a:endParaRPr sz="1380">
              <a:solidFill>
                <a:srgbClr val="96989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43"/>
              <a:buFont typeface="Arial"/>
              <a:buNone/>
            </a:pPr>
            <a:endParaRPr sz="1380">
              <a:solidFill>
                <a:srgbClr val="96989A"/>
              </a:solidFill>
              <a:latin typeface="Montserrat"/>
              <a:ea typeface="Montserrat"/>
              <a:cs typeface="Montserrat"/>
              <a:sym typeface="Montserrat"/>
            </a:endParaRPr>
          </a:p>
        </p:txBody>
      </p:sp>
      <p:sp>
        <p:nvSpPr>
          <p:cNvPr id="56" name="Google Shape;56;p13"/>
          <p:cNvSpPr/>
          <p:nvPr/>
        </p:nvSpPr>
        <p:spPr>
          <a:xfrm>
            <a:off x="574199" y="4449973"/>
            <a:ext cx="1322400" cy="220800"/>
          </a:xfrm>
          <a:prstGeom prst="rect">
            <a:avLst/>
          </a:prstGeom>
          <a:noFill/>
          <a:ln>
            <a:noFill/>
          </a:ln>
        </p:spPr>
        <p:txBody>
          <a:bodyPr spcFirstLastPara="1" wrap="square" lIns="63100" tIns="31550" rIns="63100" bIns="31550" anchor="t" anchorCtr="0">
            <a:noAutofit/>
          </a:bodyPr>
          <a:lstStyle/>
          <a:p>
            <a:pPr marL="0" marR="0" lvl="0" indent="0" algn="l" rtl="0">
              <a:lnSpc>
                <a:spcPct val="100000"/>
              </a:lnSpc>
              <a:spcBef>
                <a:spcPts val="0"/>
              </a:spcBef>
              <a:spcAft>
                <a:spcPts val="0"/>
              </a:spcAft>
              <a:buClr>
                <a:srgbClr val="000000"/>
              </a:buClr>
              <a:buSzPts val="1243"/>
              <a:buFont typeface="Arial"/>
              <a:buNone/>
            </a:pPr>
            <a:r>
              <a:rPr lang="en" sz="966" i="0" u="none" strike="noStrike" cap="none">
                <a:solidFill>
                  <a:srgbClr val="96989A"/>
                </a:solidFill>
                <a:latin typeface="Montserrat Medium"/>
                <a:ea typeface="Montserrat Medium"/>
                <a:cs typeface="Montserrat Medium"/>
                <a:sym typeface="Montserrat Medium"/>
              </a:rPr>
              <a:t>CONFIDENTIAL </a:t>
            </a:r>
            <a:endParaRPr sz="966" i="0" u="none" strike="noStrike" cap="none">
              <a:solidFill>
                <a:srgbClr val="000000"/>
              </a:solidFill>
              <a:latin typeface="Montserrat Medium"/>
              <a:ea typeface="Montserrat Medium"/>
              <a:cs typeface="Montserrat Medium"/>
              <a:sym typeface="Montserrat Medium"/>
            </a:endParaRPr>
          </a:p>
        </p:txBody>
      </p:sp>
      <p:sp>
        <p:nvSpPr>
          <p:cNvPr id="57" name="Google Shape;57;p13"/>
          <p:cNvSpPr txBox="1"/>
          <p:nvPr/>
        </p:nvSpPr>
        <p:spPr>
          <a:xfrm>
            <a:off x="574200" y="447563"/>
            <a:ext cx="4797000" cy="873600"/>
          </a:xfrm>
          <a:prstGeom prst="rect">
            <a:avLst/>
          </a:prstGeom>
          <a:noFill/>
          <a:ln>
            <a:noFill/>
          </a:ln>
        </p:spPr>
        <p:txBody>
          <a:bodyPr spcFirstLastPara="1" wrap="square" lIns="63100" tIns="31550" rIns="63100" bIns="31550" anchor="t" anchorCtr="0">
            <a:spAutoFit/>
          </a:bodyPr>
          <a:lstStyle/>
          <a:p>
            <a:pPr marL="0" marR="0" lvl="0" indent="0" algn="l" rtl="0">
              <a:lnSpc>
                <a:spcPct val="100000"/>
              </a:lnSpc>
              <a:spcBef>
                <a:spcPts val="0"/>
              </a:spcBef>
              <a:spcAft>
                <a:spcPts val="0"/>
              </a:spcAft>
              <a:buClr>
                <a:srgbClr val="000000"/>
              </a:buClr>
              <a:buSzPts val="3313"/>
              <a:buFont typeface="Arial"/>
              <a:buNone/>
            </a:pPr>
            <a:r>
              <a:rPr lang="en" sz="2630">
                <a:solidFill>
                  <a:srgbClr val="96989A"/>
                </a:solidFill>
                <a:latin typeface="Montserrat SemiBold"/>
                <a:ea typeface="Montserrat SemiBold"/>
                <a:cs typeface="Montserrat SemiBold"/>
                <a:sym typeface="Montserrat SemiBold"/>
              </a:rPr>
              <a:t>Data Centre &amp; Greenhouse  </a:t>
            </a:r>
            <a:endParaRPr sz="2630">
              <a:solidFill>
                <a:srgbClr val="96989A"/>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313"/>
              <a:buFont typeface="Arial"/>
              <a:buNone/>
            </a:pPr>
            <a:r>
              <a:rPr lang="en" sz="2630">
                <a:solidFill>
                  <a:srgbClr val="96989A"/>
                </a:solidFill>
                <a:latin typeface="Montserrat SemiBold"/>
                <a:ea typeface="Montserrat SemiBold"/>
                <a:cs typeface="Montserrat SemiBold"/>
                <a:sym typeface="Montserrat SemiBold"/>
              </a:rPr>
              <a:t>Waste Heat Utilization </a:t>
            </a:r>
            <a:endParaRPr sz="2630">
              <a:solidFill>
                <a:srgbClr val="96989A"/>
              </a:solidFill>
              <a:latin typeface="Montserrat SemiBold"/>
              <a:ea typeface="Montserrat SemiBold"/>
              <a:cs typeface="Montserrat SemiBold"/>
              <a:sym typeface="Montserrat SemiBold"/>
            </a:endParaRPr>
          </a:p>
        </p:txBody>
      </p:sp>
      <p:pic>
        <p:nvPicPr>
          <p:cNvPr id="58" name="Google Shape;58;p13"/>
          <p:cNvPicPr preferRelativeResize="0"/>
          <p:nvPr/>
        </p:nvPicPr>
        <p:blipFill>
          <a:blip r:embed="rId4">
            <a:alphaModFix/>
          </a:blip>
          <a:stretch>
            <a:fillRect/>
          </a:stretch>
        </p:blipFill>
        <p:spPr>
          <a:xfrm>
            <a:off x="7148775" y="238300"/>
            <a:ext cx="1485900" cy="962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p:nvPr/>
        </p:nvSpPr>
        <p:spPr>
          <a:xfrm>
            <a:off x="559100" y="399478"/>
            <a:ext cx="8211300" cy="91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Zone-by-Zone Hydronic Analysis @ 10MW</a:t>
            </a:r>
            <a:endParaRPr sz="2630">
              <a:solidFill>
                <a:srgbClr val="96989A"/>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 sz="2130">
                <a:solidFill>
                  <a:srgbClr val="96989A"/>
                </a:solidFill>
                <a:latin typeface="Montserrat Light"/>
                <a:ea typeface="Montserrat Light"/>
                <a:cs typeface="Montserrat Light"/>
                <a:sym typeface="Montserrat Light"/>
              </a:rPr>
              <a:t>Target Zone 2, 4, &amp; 5 = 32.2% of Heat Demand</a:t>
            </a:r>
            <a:endParaRPr sz="2130">
              <a:solidFill>
                <a:srgbClr val="96989A"/>
              </a:solidFill>
              <a:latin typeface="Montserrat Light"/>
              <a:ea typeface="Montserrat Light"/>
              <a:cs typeface="Montserrat Light"/>
              <a:sym typeface="Montserrat Light"/>
            </a:endParaRPr>
          </a:p>
        </p:txBody>
      </p:sp>
      <p:graphicFrame>
        <p:nvGraphicFramePr>
          <p:cNvPr id="191" name="Google Shape;191;p22"/>
          <p:cNvGraphicFramePr/>
          <p:nvPr/>
        </p:nvGraphicFramePr>
        <p:xfrm>
          <a:off x="574200" y="1685700"/>
          <a:ext cx="3000000" cy="3000000"/>
        </p:xfrm>
        <a:graphic>
          <a:graphicData uri="http://schemas.openxmlformats.org/drawingml/2006/table">
            <a:tbl>
              <a:tblPr>
                <a:noFill/>
                <a:tableStyleId>{AB62173E-1F82-46DC-9C02-93E8AD04F532}</a:tableStyleId>
              </a:tblPr>
              <a:tblGrid>
                <a:gridCol w="1274825">
                  <a:extLst>
                    <a:ext uri="{9D8B030D-6E8A-4147-A177-3AD203B41FA5}">
                      <a16:colId xmlns:a16="http://schemas.microsoft.com/office/drawing/2014/main" val="20000"/>
                    </a:ext>
                  </a:extLst>
                </a:gridCol>
                <a:gridCol w="810775">
                  <a:extLst>
                    <a:ext uri="{9D8B030D-6E8A-4147-A177-3AD203B41FA5}">
                      <a16:colId xmlns:a16="http://schemas.microsoft.com/office/drawing/2014/main" val="20001"/>
                    </a:ext>
                  </a:extLst>
                </a:gridCol>
                <a:gridCol w="928500">
                  <a:extLst>
                    <a:ext uri="{9D8B030D-6E8A-4147-A177-3AD203B41FA5}">
                      <a16:colId xmlns:a16="http://schemas.microsoft.com/office/drawing/2014/main" val="20002"/>
                    </a:ext>
                  </a:extLst>
                </a:gridCol>
                <a:gridCol w="1004700">
                  <a:extLst>
                    <a:ext uri="{9D8B030D-6E8A-4147-A177-3AD203B41FA5}">
                      <a16:colId xmlns:a16="http://schemas.microsoft.com/office/drawing/2014/main" val="20003"/>
                    </a:ext>
                  </a:extLst>
                </a:gridCol>
                <a:gridCol w="1004700">
                  <a:extLst>
                    <a:ext uri="{9D8B030D-6E8A-4147-A177-3AD203B41FA5}">
                      <a16:colId xmlns:a16="http://schemas.microsoft.com/office/drawing/2014/main" val="20004"/>
                    </a:ext>
                  </a:extLst>
                </a:gridCol>
                <a:gridCol w="913225">
                  <a:extLst>
                    <a:ext uri="{9D8B030D-6E8A-4147-A177-3AD203B41FA5}">
                      <a16:colId xmlns:a16="http://schemas.microsoft.com/office/drawing/2014/main" val="20005"/>
                    </a:ext>
                  </a:extLst>
                </a:gridCol>
                <a:gridCol w="954025">
                  <a:extLst>
                    <a:ext uri="{9D8B030D-6E8A-4147-A177-3AD203B41FA5}">
                      <a16:colId xmlns:a16="http://schemas.microsoft.com/office/drawing/2014/main" val="20006"/>
                    </a:ext>
                  </a:extLst>
                </a:gridCol>
                <a:gridCol w="1143850">
                  <a:extLst>
                    <a:ext uri="{9D8B030D-6E8A-4147-A177-3AD203B41FA5}">
                      <a16:colId xmlns:a16="http://schemas.microsoft.com/office/drawing/2014/main" val="20007"/>
                    </a:ext>
                  </a:extLst>
                </a:gridCol>
              </a:tblGrid>
              <a:tr h="410925">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Zone</a:t>
                      </a:r>
                      <a:endParaRPr sz="1000" b="1">
                        <a:solidFill>
                          <a:srgbClr val="3AB44E"/>
                        </a:solidFill>
                        <a:latin typeface="Montserrat"/>
                        <a:ea typeface="Montserrat"/>
                        <a:cs typeface="Montserrat"/>
                        <a:sym typeface="Montserrat"/>
                      </a:endParaRPr>
                    </a:p>
                  </a:txBody>
                  <a:tcPr marL="28575" marR="28575" marT="0" marB="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Load (W/m2)</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Total Load (MW)</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Supply Temp (°C)</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Return Temp (°C)</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Design ΔT (°C)</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Flow Rate (m3/hr)</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Pipe Velocity (m/s)</a:t>
                      </a:r>
                      <a:endParaRPr sz="1000" b="1">
                        <a:solidFill>
                          <a:srgbClr val="3AB44E"/>
                        </a:solidFill>
                        <a:latin typeface="Montserrat"/>
                        <a:ea typeface="Montserrat"/>
                        <a:cs typeface="Montserrat"/>
                        <a:sym typeface="Montserrat"/>
                      </a:endParaRPr>
                    </a:p>
                  </a:txBody>
                  <a:tcPr marL="91425" marR="91425" marT="19050" marB="19050" anchor="b">
                    <a:lnL w="9525" cap="flat" cmpd="sng">
                      <a:solidFill>
                        <a:srgbClr val="CFCFCF"/>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9525" cap="flat" cmpd="sng">
                      <a:solidFill>
                        <a:srgbClr val="CFCFC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59275">
                <a:tc>
                  <a:txBody>
                    <a:bodyPr/>
                    <a:lstStyle/>
                    <a:p>
                      <a:pPr marL="0" lvl="0" indent="0" algn="ctr" rtl="0">
                        <a:lnSpc>
                          <a:spcPct val="115000"/>
                        </a:lnSpc>
                        <a:spcBef>
                          <a:spcPts val="0"/>
                        </a:spcBef>
                        <a:spcAft>
                          <a:spcPts val="0"/>
                        </a:spcAft>
                        <a:buNone/>
                      </a:pPr>
                      <a:r>
                        <a:rPr lang="en" sz="1000">
                          <a:solidFill>
                            <a:srgbClr val="3AB44E"/>
                          </a:solidFill>
                          <a:latin typeface="Montserrat"/>
                          <a:ea typeface="Montserrat"/>
                          <a:cs typeface="Montserrat"/>
                          <a:sym typeface="Montserrat"/>
                        </a:rPr>
                        <a:t>Zone 1: Rail Pipe</a:t>
                      </a:r>
                      <a:endParaRPr sz="1000">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113</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4.52</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85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70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260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0.8 - 1.2</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FCFC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4950">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Zone 2: Grow Pipe</a:t>
                      </a:r>
                      <a:endParaRPr sz="1000" b="1">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45</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1.8</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50</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40</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10</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155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0.5 - 0.8</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59275">
                <a:tc>
                  <a:txBody>
                    <a:bodyPr/>
                    <a:lstStyle/>
                    <a:p>
                      <a:pPr marL="0" lvl="0" indent="0" algn="ctr" rtl="0">
                        <a:lnSpc>
                          <a:spcPct val="115000"/>
                        </a:lnSpc>
                        <a:spcBef>
                          <a:spcPts val="0"/>
                        </a:spcBef>
                        <a:spcAft>
                          <a:spcPts val="0"/>
                        </a:spcAft>
                        <a:buNone/>
                      </a:pPr>
                      <a:r>
                        <a:rPr lang="en" sz="1000">
                          <a:solidFill>
                            <a:srgbClr val="3AB44E"/>
                          </a:solidFill>
                          <a:latin typeface="Montserrat"/>
                          <a:ea typeface="Montserrat"/>
                          <a:cs typeface="Montserrat"/>
                          <a:sym typeface="Montserrat"/>
                        </a:rPr>
                        <a:t>Zone 3: Overhead</a:t>
                      </a:r>
                      <a:endParaRPr sz="1000">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35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1.4</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85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65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60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0.4 - 0.6</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27775">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Zone 4: Irrigation</a:t>
                      </a:r>
                      <a:endParaRPr sz="1000" b="1">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Negligible*</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0.1</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40</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20</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20</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4</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N/A</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59275">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Zone 5: In-Floor</a:t>
                      </a:r>
                      <a:endParaRPr sz="1000" b="1">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30</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1.2</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45</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35</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10</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103</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0.5 - 0.8</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35350">
                <a:tc>
                  <a:txBody>
                    <a:bodyPr/>
                    <a:lstStyle/>
                    <a:p>
                      <a:pPr marL="0" lvl="0" indent="0" algn="ctr" rtl="0">
                        <a:lnSpc>
                          <a:spcPct val="115000"/>
                        </a:lnSpc>
                        <a:spcBef>
                          <a:spcPts val="0"/>
                        </a:spcBef>
                        <a:spcAft>
                          <a:spcPts val="0"/>
                        </a:spcAft>
                        <a:buNone/>
                      </a:pPr>
                      <a:r>
                        <a:rPr lang="en" sz="1000">
                          <a:solidFill>
                            <a:srgbClr val="3AB44E"/>
                          </a:solidFill>
                          <a:latin typeface="Montserrat"/>
                          <a:ea typeface="Montserrat"/>
                          <a:cs typeface="Montserrat"/>
                          <a:sym typeface="Montserrat"/>
                        </a:rPr>
                        <a:t>Peripheral</a:t>
                      </a:r>
                      <a:endParaRPr sz="1000">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0.6</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85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65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26</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77975">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Total</a:t>
                      </a:r>
                      <a:endParaRPr sz="1000" b="1">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238</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9.62</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608</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92" name="Google Shape;1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3"/>
          <p:cNvPicPr preferRelativeResize="0"/>
          <p:nvPr/>
        </p:nvPicPr>
        <p:blipFill>
          <a:blip r:embed="rId3">
            <a:alphaModFix/>
          </a:blip>
          <a:stretch>
            <a:fillRect/>
          </a:stretch>
        </p:blipFill>
        <p:spPr>
          <a:xfrm>
            <a:off x="729697" y="1017900"/>
            <a:ext cx="7085207" cy="3957750"/>
          </a:xfrm>
          <a:prstGeom prst="rect">
            <a:avLst/>
          </a:prstGeom>
          <a:noFill/>
          <a:ln>
            <a:noFill/>
          </a:ln>
        </p:spPr>
      </p:pic>
      <p:sp>
        <p:nvSpPr>
          <p:cNvPr id="198" name="Google Shape;198;p23"/>
          <p:cNvSpPr txBox="1"/>
          <p:nvPr/>
        </p:nvSpPr>
        <p:spPr>
          <a:xfrm>
            <a:off x="5318264" y="1084550"/>
            <a:ext cx="1428000" cy="3063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249" b="1">
                <a:solidFill>
                  <a:srgbClr val="96989A"/>
                </a:solidFill>
                <a:latin typeface="Figtree"/>
                <a:ea typeface="Figtree"/>
                <a:cs typeface="Figtree"/>
                <a:sym typeface="Figtree"/>
              </a:rPr>
              <a:t>Heat Exchanger</a:t>
            </a:r>
            <a:endParaRPr sz="1249" b="1">
              <a:solidFill>
                <a:srgbClr val="96989A"/>
              </a:solidFill>
              <a:latin typeface="Figtree"/>
              <a:ea typeface="Figtree"/>
              <a:cs typeface="Figtree"/>
              <a:sym typeface="Figtree"/>
            </a:endParaRPr>
          </a:p>
        </p:txBody>
      </p:sp>
      <p:sp>
        <p:nvSpPr>
          <p:cNvPr id="199" name="Google Shape;199;p23"/>
          <p:cNvSpPr/>
          <p:nvPr/>
        </p:nvSpPr>
        <p:spPr>
          <a:xfrm>
            <a:off x="4143580" y="2706540"/>
            <a:ext cx="125400" cy="125400"/>
          </a:xfrm>
          <a:prstGeom prst="ellipse">
            <a:avLst/>
          </a:prstGeom>
          <a:solidFill>
            <a:srgbClr val="96989A"/>
          </a:solidFill>
          <a:ln w="9125" cap="flat" cmpd="sng">
            <a:solidFill>
              <a:srgbClr val="96989A"/>
            </a:solidFill>
            <a:prstDash val="solid"/>
            <a:round/>
            <a:headEnd type="none" w="sm" len="sm"/>
            <a:tailEnd type="none" w="sm" len="sm"/>
          </a:ln>
        </p:spPr>
        <p:txBody>
          <a:bodyPr spcFirstLastPara="1" wrap="square" lIns="87600" tIns="87600" rIns="87600" bIns="87600" anchor="ctr" anchorCtr="0">
            <a:noAutofit/>
          </a:bodyPr>
          <a:lstStyle/>
          <a:p>
            <a:pPr marL="0" lvl="0" indent="0" algn="ctr" rtl="0">
              <a:spcBef>
                <a:spcPts val="0"/>
              </a:spcBef>
              <a:spcAft>
                <a:spcPts val="0"/>
              </a:spcAft>
              <a:buNone/>
            </a:pPr>
            <a:endParaRPr sz="1341">
              <a:solidFill>
                <a:srgbClr val="96989A"/>
              </a:solidFill>
              <a:latin typeface="Figtree"/>
              <a:ea typeface="Figtree"/>
              <a:cs typeface="Figtree"/>
              <a:sym typeface="Figtree"/>
            </a:endParaRPr>
          </a:p>
        </p:txBody>
      </p:sp>
      <p:cxnSp>
        <p:nvCxnSpPr>
          <p:cNvPr id="200" name="Google Shape;200;p23"/>
          <p:cNvCxnSpPr>
            <a:stCxn id="198" idx="1"/>
            <a:endCxn id="199" idx="6"/>
          </p:cNvCxnSpPr>
          <p:nvPr/>
        </p:nvCxnSpPr>
        <p:spPr>
          <a:xfrm flipH="1">
            <a:off x="4268864" y="1237700"/>
            <a:ext cx="1049400" cy="1531500"/>
          </a:xfrm>
          <a:prstGeom prst="bentConnector3">
            <a:avLst>
              <a:gd name="adj1" fmla="val 50002"/>
            </a:avLst>
          </a:prstGeom>
          <a:noFill/>
          <a:ln w="9125" cap="flat" cmpd="sng">
            <a:solidFill>
              <a:srgbClr val="96989A"/>
            </a:solidFill>
            <a:prstDash val="solid"/>
            <a:round/>
            <a:headEnd type="none" w="med" len="med"/>
            <a:tailEnd type="none" w="med" len="med"/>
          </a:ln>
        </p:spPr>
      </p:cxnSp>
      <p:sp>
        <p:nvSpPr>
          <p:cNvPr id="201" name="Google Shape;201;p23"/>
          <p:cNvSpPr txBox="1"/>
          <p:nvPr/>
        </p:nvSpPr>
        <p:spPr>
          <a:xfrm>
            <a:off x="3393129" y="4629306"/>
            <a:ext cx="1758300" cy="3063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249" b="1">
                <a:solidFill>
                  <a:srgbClr val="96989A"/>
                </a:solidFill>
                <a:latin typeface="Figtree"/>
                <a:ea typeface="Figtree"/>
                <a:cs typeface="Figtree"/>
                <a:sym typeface="Figtree"/>
              </a:rPr>
              <a:t>Heat Pump</a:t>
            </a:r>
            <a:endParaRPr sz="1249" b="1">
              <a:solidFill>
                <a:srgbClr val="96989A"/>
              </a:solidFill>
              <a:latin typeface="Figtree"/>
              <a:ea typeface="Figtree"/>
              <a:cs typeface="Figtree"/>
              <a:sym typeface="Figtree"/>
            </a:endParaRPr>
          </a:p>
        </p:txBody>
      </p:sp>
      <p:sp>
        <p:nvSpPr>
          <p:cNvPr id="202" name="Google Shape;202;p23"/>
          <p:cNvSpPr/>
          <p:nvPr/>
        </p:nvSpPr>
        <p:spPr>
          <a:xfrm>
            <a:off x="5530882" y="3903167"/>
            <a:ext cx="125400" cy="125400"/>
          </a:xfrm>
          <a:prstGeom prst="ellipse">
            <a:avLst/>
          </a:prstGeom>
          <a:solidFill>
            <a:srgbClr val="96989A"/>
          </a:solidFill>
          <a:ln w="9125" cap="flat" cmpd="sng">
            <a:solidFill>
              <a:srgbClr val="96989A"/>
            </a:solidFill>
            <a:prstDash val="solid"/>
            <a:round/>
            <a:headEnd type="none" w="sm" len="sm"/>
            <a:tailEnd type="none" w="sm" len="sm"/>
          </a:ln>
        </p:spPr>
        <p:txBody>
          <a:bodyPr spcFirstLastPara="1" wrap="square" lIns="87600" tIns="87600" rIns="87600" bIns="87600" anchor="ctr" anchorCtr="0">
            <a:noAutofit/>
          </a:bodyPr>
          <a:lstStyle/>
          <a:p>
            <a:pPr marL="0" lvl="0" indent="0" algn="ctr" rtl="0">
              <a:spcBef>
                <a:spcPts val="0"/>
              </a:spcBef>
              <a:spcAft>
                <a:spcPts val="0"/>
              </a:spcAft>
              <a:buNone/>
            </a:pPr>
            <a:endParaRPr sz="1341">
              <a:solidFill>
                <a:srgbClr val="96989A"/>
              </a:solidFill>
              <a:latin typeface="Figtree"/>
              <a:ea typeface="Figtree"/>
              <a:cs typeface="Figtree"/>
              <a:sym typeface="Figtree"/>
            </a:endParaRPr>
          </a:p>
        </p:txBody>
      </p:sp>
      <p:cxnSp>
        <p:nvCxnSpPr>
          <p:cNvPr id="203" name="Google Shape;203;p23"/>
          <p:cNvCxnSpPr>
            <a:stCxn id="201" idx="0"/>
            <a:endCxn id="202" idx="2"/>
          </p:cNvCxnSpPr>
          <p:nvPr/>
        </p:nvCxnSpPr>
        <p:spPr>
          <a:xfrm rot="-5400000">
            <a:off x="4569879" y="3668406"/>
            <a:ext cx="663300" cy="1258500"/>
          </a:xfrm>
          <a:prstGeom prst="bentConnector2">
            <a:avLst/>
          </a:prstGeom>
          <a:noFill/>
          <a:ln w="9125" cap="flat" cmpd="sng">
            <a:solidFill>
              <a:srgbClr val="96989A"/>
            </a:solidFill>
            <a:prstDash val="solid"/>
            <a:round/>
            <a:headEnd type="none" w="med" len="med"/>
            <a:tailEnd type="none" w="med" len="med"/>
          </a:ln>
        </p:spPr>
      </p:cxnSp>
      <p:sp>
        <p:nvSpPr>
          <p:cNvPr id="204" name="Google Shape;204;p23"/>
          <p:cNvSpPr txBox="1"/>
          <p:nvPr/>
        </p:nvSpPr>
        <p:spPr>
          <a:xfrm>
            <a:off x="622789" y="3402502"/>
            <a:ext cx="1298100" cy="3063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249" b="1">
                <a:solidFill>
                  <a:srgbClr val="96989A"/>
                </a:solidFill>
                <a:latin typeface="Figtree"/>
                <a:ea typeface="Figtree"/>
                <a:cs typeface="Figtree"/>
                <a:sym typeface="Figtree"/>
              </a:rPr>
              <a:t>Data Centre</a:t>
            </a:r>
            <a:endParaRPr sz="1249" b="1">
              <a:solidFill>
                <a:srgbClr val="96989A"/>
              </a:solidFill>
              <a:latin typeface="Figtree"/>
              <a:ea typeface="Figtree"/>
              <a:cs typeface="Figtree"/>
              <a:sym typeface="Figtree"/>
            </a:endParaRPr>
          </a:p>
        </p:txBody>
      </p:sp>
      <p:sp>
        <p:nvSpPr>
          <p:cNvPr id="205" name="Google Shape;205;p23"/>
          <p:cNvSpPr txBox="1"/>
          <p:nvPr/>
        </p:nvSpPr>
        <p:spPr>
          <a:xfrm>
            <a:off x="7190635" y="3336849"/>
            <a:ext cx="1298100" cy="3063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249" b="1">
                <a:solidFill>
                  <a:srgbClr val="96989A"/>
                </a:solidFill>
                <a:latin typeface="Figtree"/>
                <a:ea typeface="Figtree"/>
                <a:cs typeface="Figtree"/>
                <a:sym typeface="Figtree"/>
              </a:rPr>
              <a:t>Greenhouse</a:t>
            </a:r>
            <a:endParaRPr sz="1249" b="1">
              <a:solidFill>
                <a:srgbClr val="96989A"/>
              </a:solidFill>
              <a:latin typeface="Figtree"/>
              <a:ea typeface="Figtree"/>
              <a:cs typeface="Figtree"/>
              <a:sym typeface="Figtree"/>
            </a:endParaRPr>
          </a:p>
        </p:txBody>
      </p:sp>
      <p:sp>
        <p:nvSpPr>
          <p:cNvPr id="206" name="Google Shape;206;p23"/>
          <p:cNvSpPr txBox="1"/>
          <p:nvPr/>
        </p:nvSpPr>
        <p:spPr>
          <a:xfrm>
            <a:off x="574200" y="404817"/>
            <a:ext cx="56574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Waste Heat Recovery System</a:t>
            </a:r>
            <a:endParaRPr sz="2630">
              <a:solidFill>
                <a:srgbClr val="96989A"/>
              </a:solidFill>
              <a:latin typeface="Montserrat SemiBold"/>
              <a:ea typeface="Montserrat SemiBold"/>
              <a:cs typeface="Montserrat SemiBold"/>
              <a:sym typeface="Montserrat SemiBold"/>
            </a:endParaRPr>
          </a:p>
        </p:txBody>
      </p:sp>
      <p:sp>
        <p:nvSpPr>
          <p:cNvPr id="207" name="Google Shape;207;p23"/>
          <p:cNvSpPr txBox="1"/>
          <p:nvPr/>
        </p:nvSpPr>
        <p:spPr>
          <a:xfrm>
            <a:off x="162936" y="3612434"/>
            <a:ext cx="2120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u="sng">
                <a:solidFill>
                  <a:srgbClr val="96989A"/>
                </a:solidFill>
                <a:latin typeface="Montserrat"/>
                <a:ea typeface="Montserrat"/>
                <a:cs typeface="Montserrat"/>
                <a:sym typeface="Montserrat"/>
              </a:rPr>
              <a:t>Waste Heat Output Temperature:</a:t>
            </a:r>
            <a:endParaRPr sz="900" u="sng">
              <a:solidFill>
                <a:srgbClr val="96989A"/>
              </a:solidFill>
              <a:latin typeface="Montserrat"/>
              <a:ea typeface="Montserrat"/>
              <a:cs typeface="Montserrat"/>
              <a:sym typeface="Montserrat"/>
            </a:endParaRPr>
          </a:p>
          <a:p>
            <a:pPr marL="0" lvl="0" indent="0" algn="ctr" rtl="0">
              <a:spcBef>
                <a:spcPts val="0"/>
              </a:spcBef>
              <a:spcAft>
                <a:spcPts val="0"/>
              </a:spcAft>
              <a:buNone/>
            </a:pPr>
            <a:r>
              <a:rPr lang="en" sz="900">
                <a:solidFill>
                  <a:srgbClr val="96989A"/>
                </a:solidFill>
                <a:latin typeface="Montserrat"/>
                <a:ea typeface="Montserrat"/>
                <a:cs typeface="Montserrat"/>
                <a:sym typeface="Montserrat"/>
              </a:rPr>
              <a:t>30 deg C / 45 deg C / 60 deg C</a:t>
            </a:r>
            <a:endParaRPr sz="900">
              <a:latin typeface="Montserrat"/>
              <a:ea typeface="Montserrat"/>
              <a:cs typeface="Montserrat"/>
              <a:sym typeface="Montserrat"/>
            </a:endParaRPr>
          </a:p>
        </p:txBody>
      </p:sp>
      <p:sp>
        <p:nvSpPr>
          <p:cNvPr id="208" name="Google Shape;208;p23"/>
          <p:cNvSpPr txBox="1"/>
          <p:nvPr/>
        </p:nvSpPr>
        <p:spPr>
          <a:xfrm>
            <a:off x="6871811" y="3591950"/>
            <a:ext cx="2120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u="sng">
                <a:solidFill>
                  <a:srgbClr val="96989A"/>
                </a:solidFill>
                <a:latin typeface="Montserrat"/>
                <a:ea typeface="Montserrat"/>
                <a:cs typeface="Montserrat"/>
                <a:sym typeface="Montserrat"/>
              </a:rPr>
              <a:t>Input Hot Water Temperature </a:t>
            </a:r>
            <a:endParaRPr sz="900" u="sng">
              <a:solidFill>
                <a:srgbClr val="96989A"/>
              </a:solidFill>
              <a:latin typeface="Montserrat"/>
              <a:ea typeface="Montserrat"/>
              <a:cs typeface="Montserrat"/>
              <a:sym typeface="Montserrat"/>
            </a:endParaRPr>
          </a:p>
          <a:p>
            <a:pPr marL="0" lvl="0" indent="0" algn="ctr" rtl="0">
              <a:spcBef>
                <a:spcPts val="0"/>
              </a:spcBef>
              <a:spcAft>
                <a:spcPts val="0"/>
              </a:spcAft>
              <a:buNone/>
            </a:pPr>
            <a:r>
              <a:rPr lang="en" sz="900">
                <a:solidFill>
                  <a:srgbClr val="96989A"/>
                </a:solidFill>
                <a:latin typeface="Montserrat"/>
                <a:ea typeface="Montserrat"/>
                <a:cs typeface="Montserrat"/>
                <a:sym typeface="Montserrat"/>
              </a:rPr>
              <a:t>28 deg C - 92 deg C</a:t>
            </a:r>
            <a:endParaRPr sz="900">
              <a:solidFill>
                <a:srgbClr val="96989A"/>
              </a:solidFill>
              <a:latin typeface="Montserrat"/>
              <a:ea typeface="Montserrat"/>
              <a:cs typeface="Montserrat"/>
              <a:sym typeface="Montserrat"/>
            </a:endParaRPr>
          </a:p>
        </p:txBody>
      </p:sp>
      <p:sp>
        <p:nvSpPr>
          <p:cNvPr id="209" name="Google Shape;20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11</a:t>
            </a:fld>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p:nvPr/>
        </p:nvSpPr>
        <p:spPr>
          <a:xfrm>
            <a:off x="574200" y="158775"/>
            <a:ext cx="76188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Thermal Storage &amp; Recovery System</a:t>
            </a:r>
            <a:endParaRPr sz="2630">
              <a:solidFill>
                <a:srgbClr val="96989A"/>
              </a:solidFill>
              <a:latin typeface="Montserrat SemiBold"/>
              <a:ea typeface="Montserrat SemiBold"/>
              <a:cs typeface="Montserrat SemiBold"/>
              <a:sym typeface="Montserrat SemiBold"/>
            </a:endParaRPr>
          </a:p>
        </p:txBody>
      </p:sp>
      <p:pic>
        <p:nvPicPr>
          <p:cNvPr id="215" name="Google Shape;215;p24"/>
          <p:cNvPicPr preferRelativeResize="0"/>
          <p:nvPr/>
        </p:nvPicPr>
        <p:blipFill>
          <a:blip r:embed="rId3">
            <a:alphaModFix/>
          </a:blip>
          <a:stretch>
            <a:fillRect/>
          </a:stretch>
        </p:blipFill>
        <p:spPr>
          <a:xfrm>
            <a:off x="152400" y="937275"/>
            <a:ext cx="4370227" cy="2193649"/>
          </a:xfrm>
          <a:prstGeom prst="rect">
            <a:avLst/>
          </a:prstGeom>
          <a:noFill/>
          <a:ln>
            <a:noFill/>
          </a:ln>
        </p:spPr>
      </p:pic>
      <p:pic>
        <p:nvPicPr>
          <p:cNvPr id="216" name="Google Shape;216;p24"/>
          <p:cNvPicPr preferRelativeResize="0"/>
          <p:nvPr/>
        </p:nvPicPr>
        <p:blipFill>
          <a:blip r:embed="rId4">
            <a:alphaModFix/>
          </a:blip>
          <a:stretch>
            <a:fillRect/>
          </a:stretch>
        </p:blipFill>
        <p:spPr>
          <a:xfrm>
            <a:off x="4572002" y="937275"/>
            <a:ext cx="4316575" cy="2409104"/>
          </a:xfrm>
          <a:prstGeom prst="rect">
            <a:avLst/>
          </a:prstGeom>
          <a:noFill/>
          <a:ln>
            <a:noFill/>
          </a:ln>
        </p:spPr>
      </p:pic>
      <p:pic>
        <p:nvPicPr>
          <p:cNvPr id="217" name="Google Shape;217;p24"/>
          <p:cNvPicPr preferRelativeResize="0"/>
          <p:nvPr/>
        </p:nvPicPr>
        <p:blipFill rotWithShape="1">
          <a:blip r:embed="rId5">
            <a:alphaModFix/>
          </a:blip>
          <a:srcRect t="4313" b="4487"/>
          <a:stretch/>
        </p:blipFill>
        <p:spPr>
          <a:xfrm>
            <a:off x="3218050" y="3190350"/>
            <a:ext cx="3156625" cy="1953151"/>
          </a:xfrm>
          <a:prstGeom prst="rect">
            <a:avLst/>
          </a:prstGeom>
          <a:noFill/>
          <a:ln>
            <a:noFill/>
          </a:ln>
        </p:spPr>
      </p:pic>
      <p:sp>
        <p:nvSpPr>
          <p:cNvPr id="218" name="Google Shape;218;p24"/>
          <p:cNvSpPr txBox="1"/>
          <p:nvPr/>
        </p:nvSpPr>
        <p:spPr>
          <a:xfrm>
            <a:off x="1749250" y="3704175"/>
            <a:ext cx="1615800" cy="925500"/>
          </a:xfrm>
          <a:prstGeom prst="rect">
            <a:avLst/>
          </a:prstGeom>
          <a:noFill/>
          <a:ln>
            <a:noFill/>
          </a:ln>
        </p:spPr>
        <p:txBody>
          <a:bodyPr spcFirstLastPara="1" wrap="square" lIns="87600" tIns="87600" rIns="87600" bIns="87600" anchor="t" anchorCtr="0">
            <a:noAutofit/>
          </a:bodyPr>
          <a:lstStyle/>
          <a:p>
            <a:pPr marL="0" lvl="0" indent="0" algn="l" rtl="0">
              <a:lnSpc>
                <a:spcPct val="115000"/>
              </a:lnSpc>
              <a:spcBef>
                <a:spcPts val="0"/>
              </a:spcBef>
              <a:spcAft>
                <a:spcPts val="0"/>
              </a:spcAft>
              <a:buNone/>
            </a:pPr>
            <a:r>
              <a:rPr lang="en" sz="1249" b="1">
                <a:solidFill>
                  <a:srgbClr val="3AB44E"/>
                </a:solidFill>
                <a:latin typeface="Figtree"/>
                <a:ea typeface="Figtree"/>
                <a:cs typeface="Figtree"/>
                <a:sym typeface="Figtree"/>
              </a:rPr>
              <a:t>Yearly load duration curves of cooling and heating</a:t>
            </a:r>
            <a:endParaRPr sz="1249" b="1">
              <a:solidFill>
                <a:srgbClr val="3AB44E"/>
              </a:solidFill>
              <a:latin typeface="Figtree"/>
              <a:ea typeface="Figtree"/>
              <a:cs typeface="Figtree"/>
              <a:sym typeface="Figtree"/>
            </a:endParaRPr>
          </a:p>
        </p:txBody>
      </p:sp>
      <p:sp>
        <p:nvSpPr>
          <p:cNvPr id="219" name="Google Shape;219;p24"/>
          <p:cNvSpPr txBox="1"/>
          <p:nvPr/>
        </p:nvSpPr>
        <p:spPr>
          <a:xfrm>
            <a:off x="6079437" y="668150"/>
            <a:ext cx="1301700" cy="380400"/>
          </a:xfrm>
          <a:prstGeom prst="rect">
            <a:avLst/>
          </a:prstGeom>
          <a:noFill/>
          <a:ln>
            <a:noFill/>
          </a:ln>
        </p:spPr>
        <p:txBody>
          <a:bodyPr spcFirstLastPara="1" wrap="square" lIns="87600" tIns="87600" rIns="87600" bIns="87600" anchor="t" anchorCtr="0">
            <a:noAutofit/>
          </a:bodyPr>
          <a:lstStyle/>
          <a:p>
            <a:pPr marL="0" lvl="0" indent="0" algn="l" rtl="0">
              <a:lnSpc>
                <a:spcPct val="115000"/>
              </a:lnSpc>
              <a:spcBef>
                <a:spcPts val="0"/>
              </a:spcBef>
              <a:spcAft>
                <a:spcPts val="0"/>
              </a:spcAft>
              <a:buNone/>
            </a:pPr>
            <a:r>
              <a:rPr lang="en" sz="1249" b="1">
                <a:solidFill>
                  <a:srgbClr val="3AB44E"/>
                </a:solidFill>
                <a:latin typeface="Figtree"/>
                <a:ea typeface="Figtree"/>
                <a:cs typeface="Figtree"/>
                <a:sym typeface="Figtree"/>
              </a:rPr>
              <a:t>Cooling Needs</a:t>
            </a:r>
            <a:endParaRPr sz="1249" b="1">
              <a:solidFill>
                <a:srgbClr val="3AB44E"/>
              </a:solidFill>
              <a:latin typeface="Figtree"/>
              <a:ea typeface="Figtree"/>
              <a:cs typeface="Figtree"/>
              <a:sym typeface="Figtree"/>
            </a:endParaRPr>
          </a:p>
        </p:txBody>
      </p:sp>
      <p:sp>
        <p:nvSpPr>
          <p:cNvPr id="220" name="Google Shape;220;p24"/>
          <p:cNvSpPr txBox="1"/>
          <p:nvPr/>
        </p:nvSpPr>
        <p:spPr>
          <a:xfrm>
            <a:off x="1182800" y="637325"/>
            <a:ext cx="1301700" cy="380400"/>
          </a:xfrm>
          <a:prstGeom prst="rect">
            <a:avLst/>
          </a:prstGeom>
          <a:noFill/>
          <a:ln>
            <a:noFill/>
          </a:ln>
        </p:spPr>
        <p:txBody>
          <a:bodyPr spcFirstLastPara="1" wrap="square" lIns="87600" tIns="87600" rIns="87600" bIns="87600" anchor="t" anchorCtr="0">
            <a:noAutofit/>
          </a:bodyPr>
          <a:lstStyle/>
          <a:p>
            <a:pPr marL="0" lvl="0" indent="0" algn="l" rtl="0">
              <a:lnSpc>
                <a:spcPct val="115000"/>
              </a:lnSpc>
              <a:spcBef>
                <a:spcPts val="0"/>
              </a:spcBef>
              <a:spcAft>
                <a:spcPts val="0"/>
              </a:spcAft>
              <a:buNone/>
            </a:pPr>
            <a:r>
              <a:rPr lang="en" sz="1249" b="1">
                <a:solidFill>
                  <a:srgbClr val="3AB44E"/>
                </a:solidFill>
                <a:latin typeface="Figtree"/>
                <a:ea typeface="Figtree"/>
                <a:cs typeface="Figtree"/>
                <a:sym typeface="Figtree"/>
              </a:rPr>
              <a:t>Heating Needs</a:t>
            </a:r>
            <a:endParaRPr sz="1249" b="1">
              <a:solidFill>
                <a:srgbClr val="3AB44E"/>
              </a:solidFill>
              <a:latin typeface="Figtree"/>
              <a:ea typeface="Figtree"/>
              <a:cs typeface="Figtree"/>
              <a:sym typeface="Figtree"/>
            </a:endParaRPr>
          </a:p>
        </p:txBody>
      </p:sp>
      <p:sp>
        <p:nvSpPr>
          <p:cNvPr id="221" name="Google Shape;22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None/>
            </a:pPr>
            <a:fld id="{00000000-1234-1234-1234-123412341234}" type="slidenum">
              <a:rPr lang="en">
                <a:latin typeface="Montserrat"/>
                <a:ea typeface="Montserrat"/>
                <a:cs typeface="Montserrat"/>
                <a:sym typeface="Montserrat"/>
              </a:rPr>
              <a:t>12</a:t>
            </a:fld>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p:nvPr/>
        </p:nvSpPr>
        <p:spPr>
          <a:xfrm>
            <a:off x="574200" y="410175"/>
            <a:ext cx="81675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Study 1 - Direct Use With Thermal Storage</a:t>
            </a:r>
            <a:endParaRPr sz="2630">
              <a:solidFill>
                <a:srgbClr val="96989A"/>
              </a:solidFill>
              <a:latin typeface="Montserrat SemiBold"/>
              <a:ea typeface="Montserrat SemiBold"/>
              <a:cs typeface="Montserrat SemiBold"/>
              <a:sym typeface="Montserrat SemiBold"/>
            </a:endParaRPr>
          </a:p>
        </p:txBody>
      </p:sp>
      <p:sp>
        <p:nvSpPr>
          <p:cNvPr id="227" name="Google Shape;227;p25"/>
          <p:cNvSpPr txBox="1"/>
          <p:nvPr/>
        </p:nvSpPr>
        <p:spPr>
          <a:xfrm>
            <a:off x="574200" y="999675"/>
            <a:ext cx="79956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rgbClr val="96989A"/>
                </a:solidFill>
                <a:latin typeface="Montserrat"/>
                <a:ea typeface="Montserrat"/>
                <a:cs typeface="Montserrat"/>
                <a:sym typeface="Montserrat"/>
              </a:rPr>
              <a:t>Direct utilization of data center waste heat to supply thermal energy for greenhouse vegetable cultivation.</a:t>
            </a:r>
            <a:endParaRPr sz="1200">
              <a:solidFill>
                <a:srgbClr val="96989A"/>
              </a:solidFill>
              <a:latin typeface="Montserrat"/>
              <a:ea typeface="Montserrat"/>
              <a:cs typeface="Montserrat"/>
              <a:sym typeface="Montserrat"/>
            </a:endParaRPr>
          </a:p>
        </p:txBody>
      </p:sp>
      <p:pic>
        <p:nvPicPr>
          <p:cNvPr id="228" name="Google Shape;228;p25"/>
          <p:cNvPicPr preferRelativeResize="0"/>
          <p:nvPr/>
        </p:nvPicPr>
        <p:blipFill>
          <a:blip r:embed="rId3">
            <a:alphaModFix/>
          </a:blip>
          <a:stretch>
            <a:fillRect/>
          </a:stretch>
        </p:blipFill>
        <p:spPr>
          <a:xfrm>
            <a:off x="878775" y="1572620"/>
            <a:ext cx="7385467" cy="3119350"/>
          </a:xfrm>
          <a:prstGeom prst="rect">
            <a:avLst/>
          </a:prstGeom>
          <a:noFill/>
          <a:ln>
            <a:noFill/>
          </a:ln>
        </p:spPr>
      </p:pic>
      <p:sp>
        <p:nvSpPr>
          <p:cNvPr id="229" name="Google Shape;22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p:nvPr/>
        </p:nvSpPr>
        <p:spPr>
          <a:xfrm>
            <a:off x="574200" y="410175"/>
            <a:ext cx="84090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Study 2 - Baseload GH heat Direct: Leamington </a:t>
            </a:r>
            <a:endParaRPr sz="2630">
              <a:solidFill>
                <a:srgbClr val="96989A"/>
              </a:solidFill>
              <a:latin typeface="Montserrat SemiBold"/>
              <a:ea typeface="Montserrat SemiBold"/>
              <a:cs typeface="Montserrat SemiBold"/>
              <a:sym typeface="Montserrat SemiBold"/>
            </a:endParaRPr>
          </a:p>
        </p:txBody>
      </p:sp>
      <p:sp>
        <p:nvSpPr>
          <p:cNvPr id="235" name="Google Shape;235;p26"/>
          <p:cNvSpPr txBox="1"/>
          <p:nvPr/>
        </p:nvSpPr>
        <p:spPr>
          <a:xfrm>
            <a:off x="574200" y="999675"/>
            <a:ext cx="7995600" cy="36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rgbClr val="96989A"/>
                </a:solidFill>
                <a:latin typeface="Montserrat"/>
                <a:ea typeface="Montserrat"/>
                <a:cs typeface="Montserrat"/>
                <a:sym typeface="Montserrat"/>
              </a:rPr>
              <a:t>Supplying heat to the greenhouse continuous to maintain root zone temperature.</a:t>
            </a:r>
            <a:endParaRPr sz="1200">
              <a:solidFill>
                <a:srgbClr val="96989A"/>
              </a:solidFill>
              <a:latin typeface="Montserrat"/>
              <a:ea typeface="Montserrat"/>
              <a:cs typeface="Montserrat"/>
              <a:sym typeface="Montserrat"/>
            </a:endParaRPr>
          </a:p>
        </p:txBody>
      </p:sp>
      <p:pic>
        <p:nvPicPr>
          <p:cNvPr id="236" name="Google Shape;236;p26"/>
          <p:cNvPicPr preferRelativeResize="0"/>
          <p:nvPr/>
        </p:nvPicPr>
        <p:blipFill>
          <a:blip r:embed="rId3">
            <a:alphaModFix/>
          </a:blip>
          <a:stretch>
            <a:fillRect/>
          </a:stretch>
        </p:blipFill>
        <p:spPr>
          <a:xfrm>
            <a:off x="718410" y="1467968"/>
            <a:ext cx="7715963" cy="3304150"/>
          </a:xfrm>
          <a:prstGeom prst="rect">
            <a:avLst/>
          </a:prstGeom>
          <a:noFill/>
          <a:ln>
            <a:noFill/>
          </a:ln>
        </p:spPr>
      </p:pic>
      <p:sp>
        <p:nvSpPr>
          <p:cNvPr id="237" name="Google Shape;23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7"/>
          <p:cNvSpPr txBox="1"/>
          <p:nvPr/>
        </p:nvSpPr>
        <p:spPr>
          <a:xfrm>
            <a:off x="574200" y="415516"/>
            <a:ext cx="78162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Study 3 - Upgrade and Inject to water tank</a:t>
            </a:r>
            <a:endParaRPr sz="2630">
              <a:solidFill>
                <a:srgbClr val="96989A"/>
              </a:solidFill>
              <a:latin typeface="Montserrat SemiBold"/>
              <a:ea typeface="Montserrat SemiBold"/>
              <a:cs typeface="Montserrat SemiBold"/>
              <a:sym typeface="Montserrat SemiBold"/>
            </a:endParaRPr>
          </a:p>
        </p:txBody>
      </p:sp>
      <p:sp>
        <p:nvSpPr>
          <p:cNvPr id="243" name="Google Shape;243;p27"/>
          <p:cNvSpPr txBox="1"/>
          <p:nvPr/>
        </p:nvSpPr>
        <p:spPr>
          <a:xfrm>
            <a:off x="574200" y="1005016"/>
            <a:ext cx="7995600" cy="36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rgbClr val="96989A"/>
                </a:solidFill>
                <a:latin typeface="Montserrat"/>
                <a:ea typeface="Montserrat"/>
                <a:cs typeface="Montserrat"/>
                <a:sym typeface="Montserrat"/>
              </a:rPr>
              <a:t>Integrating data center heat into the greenhouse’s existing energy loop (hot water storage tank)</a:t>
            </a:r>
            <a:endParaRPr sz="1200">
              <a:solidFill>
                <a:srgbClr val="96989A"/>
              </a:solidFill>
              <a:latin typeface="Montserrat"/>
              <a:ea typeface="Montserrat"/>
              <a:cs typeface="Montserrat"/>
              <a:sym typeface="Montserrat"/>
            </a:endParaRPr>
          </a:p>
        </p:txBody>
      </p:sp>
      <p:pic>
        <p:nvPicPr>
          <p:cNvPr id="244" name="Google Shape;244;p27"/>
          <p:cNvPicPr preferRelativeResize="0"/>
          <p:nvPr/>
        </p:nvPicPr>
        <p:blipFill>
          <a:blip r:embed="rId3">
            <a:alphaModFix/>
          </a:blip>
          <a:stretch>
            <a:fillRect/>
          </a:stretch>
        </p:blipFill>
        <p:spPr>
          <a:xfrm>
            <a:off x="152400" y="1686950"/>
            <a:ext cx="8839204" cy="1765251"/>
          </a:xfrm>
          <a:prstGeom prst="rect">
            <a:avLst/>
          </a:prstGeom>
          <a:noFill/>
          <a:ln>
            <a:noFill/>
          </a:ln>
        </p:spPr>
      </p:pic>
      <p:sp>
        <p:nvSpPr>
          <p:cNvPr id="245" name="Google Shape;24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15</a:t>
            </a:fld>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p:nvPr/>
        </p:nvSpPr>
        <p:spPr>
          <a:xfrm>
            <a:off x="574200" y="410175"/>
            <a:ext cx="84162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Study 4 - Baseload @ Mixing Valve: Netherlands</a:t>
            </a:r>
            <a:endParaRPr sz="2630">
              <a:solidFill>
                <a:srgbClr val="96989A"/>
              </a:solidFill>
              <a:latin typeface="Montserrat SemiBold"/>
              <a:ea typeface="Montserrat SemiBold"/>
              <a:cs typeface="Montserrat SemiBold"/>
              <a:sym typeface="Montserrat SemiBold"/>
            </a:endParaRPr>
          </a:p>
        </p:txBody>
      </p:sp>
      <p:sp>
        <p:nvSpPr>
          <p:cNvPr id="251" name="Google Shape;251;p28"/>
          <p:cNvSpPr txBox="1"/>
          <p:nvPr/>
        </p:nvSpPr>
        <p:spPr>
          <a:xfrm>
            <a:off x="574200" y="999675"/>
            <a:ext cx="7995600" cy="36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rgbClr val="96989A"/>
                </a:solidFill>
                <a:latin typeface="Montserrat"/>
                <a:ea typeface="Montserrat"/>
                <a:cs typeface="Montserrat"/>
                <a:sym typeface="Montserrat"/>
              </a:rPr>
              <a:t>Integrating data center heat into the greenhouse’s feed water mixing valve.</a:t>
            </a:r>
            <a:endParaRPr sz="1200">
              <a:solidFill>
                <a:srgbClr val="96989A"/>
              </a:solidFill>
              <a:latin typeface="Montserrat"/>
              <a:ea typeface="Montserrat"/>
              <a:cs typeface="Montserrat"/>
              <a:sym typeface="Montserrat"/>
            </a:endParaRPr>
          </a:p>
        </p:txBody>
      </p:sp>
      <p:pic>
        <p:nvPicPr>
          <p:cNvPr id="252" name="Google Shape;252;p28"/>
          <p:cNvPicPr preferRelativeResize="0"/>
          <p:nvPr/>
        </p:nvPicPr>
        <p:blipFill>
          <a:blip r:embed="rId3">
            <a:alphaModFix/>
          </a:blip>
          <a:stretch>
            <a:fillRect/>
          </a:stretch>
        </p:blipFill>
        <p:spPr>
          <a:xfrm>
            <a:off x="1771125" y="1612175"/>
            <a:ext cx="5601741" cy="3304152"/>
          </a:xfrm>
          <a:prstGeom prst="rect">
            <a:avLst/>
          </a:prstGeom>
          <a:noFill/>
          <a:ln>
            <a:noFill/>
          </a:ln>
        </p:spPr>
      </p:pic>
      <p:sp>
        <p:nvSpPr>
          <p:cNvPr id="253" name="Google Shape;25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None/>
            </a:pPr>
            <a:fld id="{00000000-1234-1234-1234-123412341234}" type="slidenum">
              <a:rPr lang="en">
                <a:latin typeface="Montserrat"/>
                <a:ea typeface="Montserrat"/>
                <a:cs typeface="Montserrat"/>
                <a:sym typeface="Montserrat"/>
              </a:rPr>
              <a:t>16</a:t>
            </a:fld>
            <a:endParaRPr>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p:nvPr/>
        </p:nvSpPr>
        <p:spPr>
          <a:xfrm>
            <a:off x="574200" y="166047"/>
            <a:ext cx="26844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Assumptions</a:t>
            </a:r>
            <a:endParaRPr sz="2630">
              <a:solidFill>
                <a:srgbClr val="96989A"/>
              </a:solidFill>
              <a:latin typeface="Montserrat SemiBold"/>
              <a:ea typeface="Montserrat SemiBold"/>
              <a:cs typeface="Montserrat SemiBold"/>
              <a:sym typeface="Montserrat SemiBold"/>
            </a:endParaRPr>
          </a:p>
        </p:txBody>
      </p:sp>
      <p:graphicFrame>
        <p:nvGraphicFramePr>
          <p:cNvPr id="259" name="Google Shape;259;p29"/>
          <p:cNvGraphicFramePr/>
          <p:nvPr/>
        </p:nvGraphicFramePr>
        <p:xfrm>
          <a:off x="631063" y="788438"/>
          <a:ext cx="5039300" cy="3110550"/>
        </p:xfrm>
        <a:graphic>
          <a:graphicData uri="http://schemas.openxmlformats.org/drawingml/2006/table">
            <a:tbl>
              <a:tblPr>
                <a:noFill/>
                <a:tableStyleId>{AB62173E-1F82-46DC-9C02-93E8AD04F532}</a:tableStyleId>
              </a:tblPr>
              <a:tblGrid>
                <a:gridCol w="559350">
                  <a:extLst>
                    <a:ext uri="{9D8B030D-6E8A-4147-A177-3AD203B41FA5}">
                      <a16:colId xmlns:a16="http://schemas.microsoft.com/office/drawing/2014/main" val="20000"/>
                    </a:ext>
                  </a:extLst>
                </a:gridCol>
                <a:gridCol w="1177450">
                  <a:extLst>
                    <a:ext uri="{9D8B030D-6E8A-4147-A177-3AD203B41FA5}">
                      <a16:colId xmlns:a16="http://schemas.microsoft.com/office/drawing/2014/main" val="20001"/>
                    </a:ext>
                  </a:extLst>
                </a:gridCol>
                <a:gridCol w="1075975">
                  <a:extLst>
                    <a:ext uri="{9D8B030D-6E8A-4147-A177-3AD203B41FA5}">
                      <a16:colId xmlns:a16="http://schemas.microsoft.com/office/drawing/2014/main" val="20002"/>
                    </a:ext>
                  </a:extLst>
                </a:gridCol>
                <a:gridCol w="1182800">
                  <a:extLst>
                    <a:ext uri="{9D8B030D-6E8A-4147-A177-3AD203B41FA5}">
                      <a16:colId xmlns:a16="http://schemas.microsoft.com/office/drawing/2014/main" val="20003"/>
                    </a:ext>
                  </a:extLst>
                </a:gridCol>
                <a:gridCol w="1043725">
                  <a:extLst>
                    <a:ext uri="{9D8B030D-6E8A-4147-A177-3AD203B41FA5}">
                      <a16:colId xmlns:a16="http://schemas.microsoft.com/office/drawing/2014/main" val="20004"/>
                    </a:ext>
                  </a:extLst>
                </a:gridCol>
              </a:tblGrid>
              <a:tr h="210850">
                <a:tc>
                  <a:txBody>
                    <a:bodyPr/>
                    <a:lstStyle/>
                    <a:p>
                      <a:pPr marL="9144" marR="9144" lvl="0" indent="0" algn="ctr" rtl="0">
                        <a:lnSpc>
                          <a:spcPct val="115000"/>
                        </a:lnSpc>
                        <a:spcBef>
                          <a:spcPts val="0"/>
                        </a:spcBef>
                        <a:spcAft>
                          <a:spcPts val="0"/>
                        </a:spcAft>
                        <a:buNone/>
                      </a:pPr>
                      <a:endParaRPr sz="900" b="1">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gridSpan="2">
                  <a:txBody>
                    <a:bodyPr/>
                    <a:lstStyle/>
                    <a:p>
                      <a:pPr marL="9144" marR="9144"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Data Centre </a:t>
                      </a:r>
                      <a:r>
                        <a:rPr lang="en" sz="900">
                          <a:solidFill>
                            <a:srgbClr val="3AB44E"/>
                          </a:solidFill>
                          <a:latin typeface="Montserrat"/>
                          <a:ea typeface="Montserrat"/>
                          <a:cs typeface="Montserrat"/>
                          <a:sym typeface="Montserrat"/>
                        </a:rPr>
                        <a:t>(10 MW)</a:t>
                      </a:r>
                      <a:endParaRPr sz="900">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hMerge="1">
                  <a:txBody>
                    <a:bodyPr/>
                    <a:lstStyle/>
                    <a:p>
                      <a:endParaRPr lang="en-US"/>
                    </a:p>
                  </a:txBody>
                  <a:tcPr/>
                </a:tc>
                <a:tc gridSpan="2">
                  <a:txBody>
                    <a:bodyPr/>
                    <a:lstStyle/>
                    <a:p>
                      <a:pPr marL="9144" marR="9144"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Greenhouse </a:t>
                      </a:r>
                      <a:r>
                        <a:rPr lang="en" sz="900">
                          <a:solidFill>
                            <a:srgbClr val="3AB44E"/>
                          </a:solidFill>
                          <a:latin typeface="Montserrat"/>
                          <a:ea typeface="Montserrat"/>
                          <a:cs typeface="Montserrat"/>
                          <a:sym typeface="Montserrat"/>
                        </a:rPr>
                        <a:t>(10 MW)</a:t>
                      </a:r>
                      <a:endParaRPr sz="900">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hMerge="1">
                  <a:txBody>
                    <a:bodyPr/>
                    <a:lstStyle/>
                    <a:p>
                      <a:endParaRPr lang="en-US"/>
                    </a:p>
                  </a:txBody>
                  <a:tcPr/>
                </a:tc>
                <a:extLst>
                  <a:ext uri="{0D108BD9-81ED-4DB2-BD59-A6C34878D82A}">
                    <a16:rowId xmlns:a16="http://schemas.microsoft.com/office/drawing/2014/main" val="10000"/>
                  </a:ext>
                </a:extLst>
              </a:tr>
              <a:tr h="369500">
                <a:tc>
                  <a:txBody>
                    <a:bodyPr/>
                    <a:lstStyle/>
                    <a:p>
                      <a:pPr marL="9144" marR="9144"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Study </a:t>
                      </a:r>
                      <a:endParaRPr sz="900" b="1">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Output Temperature</a:t>
                      </a:r>
                      <a:endParaRPr sz="900">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Input Temperature</a:t>
                      </a:r>
                      <a:endParaRPr sz="900">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Output Temperature</a:t>
                      </a:r>
                      <a:endParaRPr sz="900">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Input Temperature</a:t>
                      </a:r>
                      <a:endParaRPr sz="900" b="1">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10850">
                <a:tc rowSpan="3">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1</a:t>
                      </a:r>
                      <a:endParaRPr sz="900">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16°C </a:t>
                      </a:r>
                      <a:r>
                        <a:rPr lang="en" sz="900">
                          <a:solidFill>
                            <a:srgbClr val="C8453D"/>
                          </a:solidFill>
                          <a:latin typeface="Montserrat"/>
                          <a:ea typeface="Montserrat"/>
                          <a:cs typeface="Montserrat"/>
                          <a:sym typeface="Montserrat"/>
                        </a:rPr>
                        <a:t>*</a:t>
                      </a:r>
                      <a:endParaRPr sz="900">
                        <a:solidFill>
                          <a:srgbClr val="C8453D"/>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2"/>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31°C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43°C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3"/>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46°C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Clr>
                          <a:schemeClr val="dk1"/>
                        </a:buClr>
                        <a:buSzPts val="1100"/>
                        <a:buFont typeface="Arial"/>
                        <a:buNone/>
                      </a:pPr>
                      <a:r>
                        <a:rPr lang="en" sz="900">
                          <a:solidFill>
                            <a:srgbClr val="96989A"/>
                          </a:solidFill>
                          <a:latin typeface="Montserrat"/>
                          <a:ea typeface="Montserrat"/>
                          <a:cs typeface="Montserrat"/>
                          <a:sym typeface="Montserrat"/>
                        </a:rPr>
                        <a:t>58°C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4"/>
                  </a:ext>
                </a:extLst>
              </a:tr>
              <a:tr h="210850">
                <a:tc rowSpan="3">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2</a:t>
                      </a:r>
                      <a:endParaRPr sz="900">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5"/>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6"/>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50°C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7"/>
                  </a:ext>
                </a:extLst>
              </a:tr>
              <a:tr h="210850">
                <a:tc rowSpan="3">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3</a:t>
                      </a:r>
                      <a:endParaRPr sz="900">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32°C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91°C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8"/>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32°C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91°C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9"/>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32°C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91°C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10"/>
                  </a:ext>
                </a:extLst>
              </a:tr>
              <a:tr h="210850">
                <a:tc rowSpan="3">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4</a:t>
                      </a:r>
                      <a:endParaRPr sz="900">
                        <a:solidFill>
                          <a:srgbClr val="3AB44E"/>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11"/>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12"/>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50°C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65°C</a:t>
                      </a:r>
                      <a:endParaRPr sz="900">
                        <a:solidFill>
                          <a:srgbClr val="96989A"/>
                        </a:solidFill>
                        <a:latin typeface="Montserrat"/>
                        <a:ea typeface="Montserrat"/>
                        <a:cs typeface="Montserrat"/>
                        <a:sym typeface="Montserrat"/>
                      </a:endParaRPr>
                    </a:p>
                  </a:txBody>
                  <a:tcPr marL="0" marR="0" marT="9125" marB="9125">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graphicFrame>
        <p:nvGraphicFramePr>
          <p:cNvPr id="260" name="Google Shape;260;p29"/>
          <p:cNvGraphicFramePr/>
          <p:nvPr/>
        </p:nvGraphicFramePr>
        <p:xfrm>
          <a:off x="5821800" y="788451"/>
          <a:ext cx="3112300" cy="3566541"/>
        </p:xfrm>
        <a:graphic>
          <a:graphicData uri="http://schemas.openxmlformats.org/drawingml/2006/table">
            <a:tbl>
              <a:tblPr>
                <a:noFill/>
                <a:tableStyleId>{AB62173E-1F82-46DC-9C02-93E8AD04F532}</a:tableStyleId>
              </a:tblPr>
              <a:tblGrid>
                <a:gridCol w="1556150">
                  <a:extLst>
                    <a:ext uri="{9D8B030D-6E8A-4147-A177-3AD203B41FA5}">
                      <a16:colId xmlns:a16="http://schemas.microsoft.com/office/drawing/2014/main" val="20000"/>
                    </a:ext>
                  </a:extLst>
                </a:gridCol>
                <a:gridCol w="1556150">
                  <a:extLst>
                    <a:ext uri="{9D8B030D-6E8A-4147-A177-3AD203B41FA5}">
                      <a16:colId xmlns:a16="http://schemas.microsoft.com/office/drawing/2014/main" val="20001"/>
                    </a:ext>
                  </a:extLst>
                </a:gridCol>
              </a:tblGrid>
              <a:tr h="140125">
                <a:tc>
                  <a:txBody>
                    <a:bodyPr/>
                    <a:lstStyle/>
                    <a:p>
                      <a:pPr marL="0" lvl="0" indent="0" algn="l" rtl="0">
                        <a:lnSpc>
                          <a:spcPct val="115000"/>
                        </a:lnSpc>
                        <a:spcBef>
                          <a:spcPts val="0"/>
                        </a:spcBef>
                        <a:spcAft>
                          <a:spcPts val="0"/>
                        </a:spcAft>
                        <a:buNone/>
                      </a:pPr>
                      <a:r>
                        <a:rPr lang="en" sz="900" b="1">
                          <a:solidFill>
                            <a:srgbClr val="3AB44E"/>
                          </a:solidFill>
                          <a:latin typeface="Montserrat"/>
                          <a:ea typeface="Montserrat"/>
                          <a:cs typeface="Montserrat"/>
                          <a:sym typeface="Montserrat"/>
                        </a:rPr>
                        <a:t>User of excess heat is:</a:t>
                      </a:r>
                      <a:endParaRPr sz="9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b="1">
                          <a:solidFill>
                            <a:srgbClr val="303030"/>
                          </a:solidFill>
                          <a:latin typeface="Montserrat"/>
                          <a:ea typeface="Montserrat"/>
                          <a:cs typeface="Montserrat"/>
                          <a:sym typeface="Montserrat"/>
                        </a:rPr>
                        <a:t>External use</a:t>
                      </a:r>
                      <a:endParaRPr sz="900" b="1">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810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Type of heat recovery:</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HEX (separation) and HP (boost)</a:t>
                      </a:r>
                      <a:endParaRPr sz="900">
                        <a:solidFill>
                          <a:srgbClr val="303030"/>
                        </a:solidFill>
                        <a:latin typeface="Montserrat"/>
                        <a:ea typeface="Montserrat"/>
                        <a:cs typeface="Montserrat"/>
                        <a:sym typeface="Montserrat"/>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4012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Heat source:</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Data center cooling (fluid)</a:t>
                      </a:r>
                      <a:endParaRPr sz="900">
                        <a:solidFill>
                          <a:srgbClr val="303030"/>
                        </a:solidFill>
                        <a:latin typeface="Montserrat"/>
                        <a:ea typeface="Montserrat"/>
                        <a:cs typeface="Montserrat"/>
                        <a:sym typeface="Montserrat"/>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4012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Excess heat available capacity:</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10 MW</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3157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Excess temp. supply side:</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30˚, 45˚, 60˚C</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3157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Excess temp. return side:</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18˚, 33˚, 48˚C</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4012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Heat demanded by user:</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10 MW</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3157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Supply temp. from HP:</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28, 43, 45, 50, 58, 65, 91 ˚C</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4012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Return temp. from consumer:</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31, 32, 35, 40, 46, 50 ˚C</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4012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Current type of heating:</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Gas Boiler</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3157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Cost of current type of heating:</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0.08 €/kWh</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13157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Cost of electricity:</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0.08 €/kWh</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3619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Agreed heat sales price:</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a:solidFill>
                            <a:srgbClr val="303030"/>
                          </a:solidFill>
                          <a:latin typeface="Montserrat"/>
                          <a:ea typeface="Montserrat"/>
                          <a:cs typeface="Montserrat"/>
                          <a:sym typeface="Montserrat"/>
                        </a:rPr>
                        <a:t>0.01 €/kWh</a:t>
                      </a: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00025">
                <a:tc>
                  <a:txBody>
                    <a:bodyPr/>
                    <a:lstStyle/>
                    <a:p>
                      <a:pPr marL="0" lvl="0" indent="0" algn="l" rtl="0">
                        <a:lnSpc>
                          <a:spcPct val="115000"/>
                        </a:lnSpc>
                        <a:spcBef>
                          <a:spcPts val="0"/>
                        </a:spcBef>
                        <a:spcAft>
                          <a:spcPts val="0"/>
                        </a:spcAft>
                        <a:buNone/>
                      </a:pP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endParaRPr sz="900">
                        <a:solidFill>
                          <a:srgbClr val="303030"/>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bl>
          </a:graphicData>
        </a:graphic>
      </p:graphicFrame>
      <p:sp>
        <p:nvSpPr>
          <p:cNvPr id="261" name="Google Shape;261;p29"/>
          <p:cNvSpPr txBox="1"/>
          <p:nvPr/>
        </p:nvSpPr>
        <p:spPr>
          <a:xfrm>
            <a:off x="574200" y="3958525"/>
            <a:ext cx="524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303030"/>
                </a:solidFill>
                <a:highlight>
                  <a:srgbClr val="FFFFFF"/>
                </a:highlight>
                <a:latin typeface="Montserrat"/>
                <a:ea typeface="Montserrat"/>
                <a:cs typeface="Montserrat"/>
                <a:sym typeface="Montserrat"/>
              </a:rPr>
              <a:t>A simple numerical method is used, which doesn’t take into account transient behaviour. Pump power calculations are based on affinity laws and typical efficiencies on pumps &amp; motors. Heat pump performance is based on empirical knowledge from applications with medium density refrigerants and using centrifugal compressors and shell &amp; tube evaporators. Where separation heat exchangers are used, we have assumed a 2K approach temperature. CO2 emission factor for gas, oil and electric energy is based on 2021 EIA data. For gas and oil boilers we have assumed a total efficiency of 90% based on hi [kJ/kg without condensation]. Heat-loss in distribution lines are not included in calculation. Service cost estimated as a fixed percentage of CAPEX. </a:t>
            </a:r>
            <a:r>
              <a:rPr lang="en" sz="700" b="1">
                <a:solidFill>
                  <a:srgbClr val="303030"/>
                </a:solidFill>
                <a:highlight>
                  <a:srgbClr val="FFFFFF"/>
                </a:highlight>
                <a:latin typeface="Montserrat"/>
                <a:ea typeface="Montserrat"/>
                <a:cs typeface="Montserrat"/>
                <a:sym typeface="Montserrat"/>
              </a:rPr>
              <a:t>CAPEX estimated to be within +/- 20%</a:t>
            </a:r>
            <a:endParaRPr sz="700" b="1">
              <a:solidFill>
                <a:srgbClr val="303030"/>
              </a:solidFill>
              <a:latin typeface="Montserrat"/>
              <a:ea typeface="Montserrat"/>
              <a:cs typeface="Montserrat"/>
              <a:sym typeface="Montserrat"/>
            </a:endParaRPr>
          </a:p>
        </p:txBody>
      </p:sp>
      <p:sp>
        <p:nvSpPr>
          <p:cNvPr id="262" name="Google Shape;26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p:nvPr/>
        </p:nvSpPr>
        <p:spPr>
          <a:xfrm>
            <a:off x="574200" y="404832"/>
            <a:ext cx="3869400" cy="139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Energy Saving</a:t>
            </a:r>
            <a:endParaRPr sz="2630">
              <a:solidFill>
                <a:srgbClr val="96989A"/>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CO2 Reduction</a:t>
            </a:r>
            <a:endParaRPr sz="2630">
              <a:solidFill>
                <a:srgbClr val="96989A"/>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&amp; Recovered Heat</a:t>
            </a:r>
            <a:endParaRPr sz="2630">
              <a:solidFill>
                <a:srgbClr val="96989A"/>
              </a:solidFill>
              <a:latin typeface="Montserrat SemiBold"/>
              <a:ea typeface="Montserrat SemiBold"/>
              <a:cs typeface="Montserrat SemiBold"/>
              <a:sym typeface="Montserrat SemiBold"/>
            </a:endParaRPr>
          </a:p>
        </p:txBody>
      </p:sp>
      <p:pic>
        <p:nvPicPr>
          <p:cNvPr id="268" name="Google Shape;268;p30" title="Chart"/>
          <p:cNvPicPr preferRelativeResize="0"/>
          <p:nvPr/>
        </p:nvPicPr>
        <p:blipFill>
          <a:blip r:embed="rId3">
            <a:alphaModFix/>
          </a:blip>
          <a:stretch>
            <a:fillRect/>
          </a:stretch>
        </p:blipFill>
        <p:spPr>
          <a:xfrm>
            <a:off x="483200" y="2482050"/>
            <a:ext cx="4170227" cy="2576901"/>
          </a:xfrm>
          <a:prstGeom prst="rect">
            <a:avLst/>
          </a:prstGeom>
          <a:noFill/>
          <a:ln>
            <a:noFill/>
          </a:ln>
        </p:spPr>
      </p:pic>
      <p:pic>
        <p:nvPicPr>
          <p:cNvPr id="269" name="Google Shape;269;p30" title="Chart"/>
          <p:cNvPicPr preferRelativeResize="0"/>
          <p:nvPr/>
        </p:nvPicPr>
        <p:blipFill>
          <a:blip r:embed="rId4">
            <a:alphaModFix/>
          </a:blip>
          <a:stretch>
            <a:fillRect/>
          </a:stretch>
        </p:blipFill>
        <p:spPr>
          <a:xfrm>
            <a:off x="4653413" y="0"/>
            <a:ext cx="4214937" cy="2549851"/>
          </a:xfrm>
          <a:prstGeom prst="rect">
            <a:avLst/>
          </a:prstGeom>
          <a:noFill/>
          <a:ln>
            <a:noFill/>
          </a:ln>
        </p:spPr>
      </p:pic>
      <p:pic>
        <p:nvPicPr>
          <p:cNvPr id="270" name="Google Shape;270;p30" title="Chart"/>
          <p:cNvPicPr preferRelativeResize="0"/>
          <p:nvPr/>
        </p:nvPicPr>
        <p:blipFill>
          <a:blip r:embed="rId5">
            <a:alphaModFix/>
          </a:blip>
          <a:stretch>
            <a:fillRect/>
          </a:stretch>
        </p:blipFill>
        <p:spPr>
          <a:xfrm>
            <a:off x="4780542" y="2549850"/>
            <a:ext cx="4005582" cy="2478601"/>
          </a:xfrm>
          <a:prstGeom prst="rect">
            <a:avLst/>
          </a:prstGeom>
          <a:noFill/>
          <a:ln>
            <a:noFill/>
          </a:ln>
        </p:spPr>
      </p:pic>
      <p:sp>
        <p:nvSpPr>
          <p:cNvPr id="271" name="Google Shape;27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1"/>
          <p:cNvSpPr txBox="1"/>
          <p:nvPr/>
        </p:nvSpPr>
        <p:spPr>
          <a:xfrm>
            <a:off x="574200" y="399479"/>
            <a:ext cx="56574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Economic Analysis</a:t>
            </a:r>
            <a:endParaRPr sz="2630">
              <a:solidFill>
                <a:srgbClr val="96989A"/>
              </a:solidFill>
              <a:latin typeface="Montserrat SemiBold"/>
              <a:ea typeface="Montserrat SemiBold"/>
              <a:cs typeface="Montserrat SemiBold"/>
              <a:sym typeface="Montserrat SemiBold"/>
            </a:endParaRPr>
          </a:p>
        </p:txBody>
      </p:sp>
      <p:graphicFrame>
        <p:nvGraphicFramePr>
          <p:cNvPr id="277" name="Google Shape;277;p31"/>
          <p:cNvGraphicFramePr/>
          <p:nvPr/>
        </p:nvGraphicFramePr>
        <p:xfrm>
          <a:off x="628480" y="1035636"/>
          <a:ext cx="3000000" cy="3000000"/>
        </p:xfrm>
        <a:graphic>
          <a:graphicData uri="http://schemas.openxmlformats.org/drawingml/2006/table">
            <a:tbl>
              <a:tblPr>
                <a:noFill/>
                <a:tableStyleId>{AB62173E-1F82-46DC-9C02-93E8AD04F532}</a:tableStyleId>
              </a:tblPr>
              <a:tblGrid>
                <a:gridCol w="664150">
                  <a:extLst>
                    <a:ext uri="{9D8B030D-6E8A-4147-A177-3AD203B41FA5}">
                      <a16:colId xmlns:a16="http://schemas.microsoft.com/office/drawing/2014/main" val="20000"/>
                    </a:ext>
                  </a:extLst>
                </a:gridCol>
                <a:gridCol w="1045425">
                  <a:extLst>
                    <a:ext uri="{9D8B030D-6E8A-4147-A177-3AD203B41FA5}">
                      <a16:colId xmlns:a16="http://schemas.microsoft.com/office/drawing/2014/main" val="20001"/>
                    </a:ext>
                  </a:extLst>
                </a:gridCol>
                <a:gridCol w="811225">
                  <a:extLst>
                    <a:ext uri="{9D8B030D-6E8A-4147-A177-3AD203B41FA5}">
                      <a16:colId xmlns:a16="http://schemas.microsoft.com/office/drawing/2014/main" val="20002"/>
                    </a:ext>
                  </a:extLst>
                </a:gridCol>
                <a:gridCol w="742800">
                  <a:extLst>
                    <a:ext uri="{9D8B030D-6E8A-4147-A177-3AD203B41FA5}">
                      <a16:colId xmlns:a16="http://schemas.microsoft.com/office/drawing/2014/main" val="20003"/>
                    </a:ext>
                  </a:extLst>
                </a:gridCol>
                <a:gridCol w="925800">
                  <a:extLst>
                    <a:ext uri="{9D8B030D-6E8A-4147-A177-3AD203B41FA5}">
                      <a16:colId xmlns:a16="http://schemas.microsoft.com/office/drawing/2014/main" val="20004"/>
                    </a:ext>
                  </a:extLst>
                </a:gridCol>
                <a:gridCol w="925800">
                  <a:extLst>
                    <a:ext uri="{9D8B030D-6E8A-4147-A177-3AD203B41FA5}">
                      <a16:colId xmlns:a16="http://schemas.microsoft.com/office/drawing/2014/main" val="20005"/>
                    </a:ext>
                  </a:extLst>
                </a:gridCol>
                <a:gridCol w="855700">
                  <a:extLst>
                    <a:ext uri="{9D8B030D-6E8A-4147-A177-3AD203B41FA5}">
                      <a16:colId xmlns:a16="http://schemas.microsoft.com/office/drawing/2014/main" val="20006"/>
                    </a:ext>
                  </a:extLst>
                </a:gridCol>
                <a:gridCol w="995875">
                  <a:extLst>
                    <a:ext uri="{9D8B030D-6E8A-4147-A177-3AD203B41FA5}">
                      <a16:colId xmlns:a16="http://schemas.microsoft.com/office/drawing/2014/main" val="20007"/>
                    </a:ext>
                  </a:extLst>
                </a:gridCol>
                <a:gridCol w="925800">
                  <a:extLst>
                    <a:ext uri="{9D8B030D-6E8A-4147-A177-3AD203B41FA5}">
                      <a16:colId xmlns:a16="http://schemas.microsoft.com/office/drawing/2014/main" val="20008"/>
                    </a:ext>
                  </a:extLst>
                </a:gridCol>
              </a:tblGrid>
              <a:tr h="210850">
                <a:tc>
                  <a:txBody>
                    <a:bodyPr/>
                    <a:lstStyle/>
                    <a:p>
                      <a:pPr marL="9144" marR="9144" lvl="0" indent="0" algn="ctr" rtl="0">
                        <a:lnSpc>
                          <a:spcPct val="115000"/>
                        </a:lnSpc>
                        <a:spcBef>
                          <a:spcPts val="0"/>
                        </a:spcBef>
                        <a:spcAft>
                          <a:spcPts val="0"/>
                        </a:spcAft>
                        <a:buNone/>
                      </a:pPr>
                      <a:endParaRPr sz="900" b="1">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gridSpan="2">
                  <a:txBody>
                    <a:bodyPr/>
                    <a:lstStyle/>
                    <a:p>
                      <a:pPr marL="9144" marR="9144"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Data Centre</a:t>
                      </a:r>
                      <a:endParaRPr sz="900" b="1">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hMerge="1">
                  <a:txBody>
                    <a:bodyPr/>
                    <a:lstStyle/>
                    <a:p>
                      <a:endParaRPr lang="en-US"/>
                    </a:p>
                  </a:txBody>
                  <a:tcPr/>
                </a:tc>
                <a:tc gridSpan="2">
                  <a:txBody>
                    <a:bodyPr/>
                    <a:lstStyle/>
                    <a:p>
                      <a:pPr marL="9144" marR="9144"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CAPEX (k€)</a:t>
                      </a:r>
                      <a:endParaRPr sz="900" b="1">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hMerge="1">
                  <a:txBody>
                    <a:bodyPr/>
                    <a:lstStyle/>
                    <a:p>
                      <a:endParaRPr lang="en-US"/>
                    </a:p>
                  </a:txBody>
                  <a:tcPr/>
                </a:tc>
                <a:tc gridSpan="2">
                  <a:txBody>
                    <a:bodyPr/>
                    <a:lstStyle/>
                    <a:p>
                      <a:pPr marL="9144" marR="9144"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Annual OPEX (k€)</a:t>
                      </a:r>
                      <a:endParaRPr sz="900" b="1">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hMerge="1">
                  <a:txBody>
                    <a:bodyPr/>
                    <a:lstStyle/>
                    <a:p>
                      <a:endParaRPr lang="en-US"/>
                    </a:p>
                  </a:txBody>
                  <a:tcPr/>
                </a:tc>
                <a:tc gridSpan="2">
                  <a:txBody>
                    <a:bodyPr/>
                    <a:lstStyle/>
                    <a:p>
                      <a:pPr marL="9144" marR="9144"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Simple Payback Period (Years)</a:t>
                      </a:r>
                      <a:endParaRPr sz="900" b="1">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hMerge="1">
                  <a:txBody>
                    <a:bodyPr/>
                    <a:lstStyle/>
                    <a:p>
                      <a:endParaRPr lang="en-US"/>
                    </a:p>
                  </a:txBody>
                  <a:tcPr/>
                </a:tc>
                <a:extLst>
                  <a:ext uri="{0D108BD9-81ED-4DB2-BD59-A6C34878D82A}">
                    <a16:rowId xmlns:a16="http://schemas.microsoft.com/office/drawing/2014/main" val="10000"/>
                  </a:ext>
                </a:extLst>
              </a:tr>
              <a:tr h="369500">
                <a:tc>
                  <a:txBody>
                    <a:bodyPr/>
                    <a:lstStyle/>
                    <a:p>
                      <a:pPr marL="9144" marR="9144"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Study </a:t>
                      </a:r>
                      <a:endParaRPr sz="900" b="1">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Output Temperature</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Input Temperature</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Data Centre (Supplier)</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Greenhouse</a:t>
                      </a:r>
                      <a:endParaRPr sz="900">
                        <a:solidFill>
                          <a:srgbClr val="3AB44E"/>
                        </a:solidFill>
                        <a:latin typeface="Montserrat"/>
                        <a:ea typeface="Montserrat"/>
                        <a:cs typeface="Montserrat"/>
                        <a:sym typeface="Montserrat"/>
                      </a:endParaRPr>
                    </a:p>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(Consumer)</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Data Centre (Supplier)</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Greenhouse</a:t>
                      </a:r>
                      <a:endParaRPr sz="900">
                        <a:solidFill>
                          <a:srgbClr val="3AB44E"/>
                        </a:solidFill>
                        <a:latin typeface="Montserrat"/>
                        <a:ea typeface="Montserrat"/>
                        <a:cs typeface="Montserrat"/>
                        <a:sym typeface="Montserrat"/>
                      </a:endParaRPr>
                    </a:p>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(Consumer)</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Data Centre (Supplier)</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Greenhouse</a:t>
                      </a:r>
                      <a:endParaRPr sz="900">
                        <a:solidFill>
                          <a:srgbClr val="3AB44E"/>
                        </a:solidFill>
                        <a:latin typeface="Montserrat"/>
                        <a:ea typeface="Montserrat"/>
                        <a:cs typeface="Montserrat"/>
                        <a:sym typeface="Montserrat"/>
                      </a:endParaRPr>
                    </a:p>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(Consumer)</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10850">
                <a:tc rowSpan="3">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1</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3076.72</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1025.57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837.08</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6968.05</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0.1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2"/>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3076.72</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1025.57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837.08</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6968.05</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0.1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3"/>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60°C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3076.72</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1025.57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837.08</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6968.05</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0.1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4"/>
                  </a:ext>
                </a:extLst>
              </a:tr>
              <a:tr h="210850">
                <a:tc rowSpan="3">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2</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4559.44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10017.3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714.87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4874.31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5"/>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4804.11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10017.3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754.27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5518.41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6"/>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60°C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4900.8</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10017.3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769.83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5772.86</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7"/>
                  </a:ext>
                </a:extLst>
              </a:tr>
              <a:tr h="210850">
                <a:tc rowSpan="3">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3</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3376.38</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10017.3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524.4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1819.83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5.5</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8"/>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3729.72</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10017.3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581.28</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2749.86</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3.6</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9"/>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60°C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4204.52</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10017.3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657.72</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3999.7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2.5</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10"/>
                  </a:ext>
                </a:extLst>
              </a:tr>
              <a:tr h="210850">
                <a:tc rowSpan="3">
                  <a:txBody>
                    <a:bodyPr/>
                    <a:lstStyle/>
                    <a:p>
                      <a:pPr marL="9144" marR="9144" lvl="0" indent="0" algn="ctr" rtl="0">
                        <a:lnSpc>
                          <a:spcPct val="115000"/>
                        </a:lnSpc>
                        <a:spcBef>
                          <a:spcPts val="0"/>
                        </a:spcBef>
                        <a:spcAft>
                          <a:spcPts val="0"/>
                        </a:spcAft>
                        <a:buNone/>
                      </a:pPr>
                      <a:r>
                        <a:rPr lang="en" sz="900">
                          <a:solidFill>
                            <a:srgbClr val="3AB44E"/>
                          </a:solidFill>
                          <a:latin typeface="Montserrat"/>
                          <a:ea typeface="Montserrat"/>
                          <a:cs typeface="Montserrat"/>
                          <a:sym typeface="Montserrat"/>
                        </a:rPr>
                        <a:t>4</a:t>
                      </a:r>
                      <a:endParaRPr sz="900">
                        <a:solidFill>
                          <a:srgbClr val="3AB44E"/>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30°C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4559.44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10017.3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714.87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4874.31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11"/>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45°C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4804.11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10017.3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754.27</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5518.41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12"/>
                  </a:ext>
                </a:extLst>
              </a:tr>
              <a:tr h="210850">
                <a:tc vMerge="1">
                  <a:txBody>
                    <a:bodyPr/>
                    <a:lstStyle/>
                    <a:p>
                      <a:endParaRPr lang="en-US"/>
                    </a:p>
                  </a:txBody>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60°C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48°C</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4752.41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10017.3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745.93</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5406.21</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9144" marR="9144"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1.9</a:t>
                      </a:r>
                      <a:endParaRPr sz="900">
                        <a:solidFill>
                          <a:srgbClr val="96989A"/>
                        </a:solidFill>
                        <a:latin typeface="Montserrat"/>
                        <a:ea typeface="Montserrat"/>
                        <a:cs typeface="Montserrat"/>
                        <a:sym typeface="Montserrat"/>
                      </a:endParaRPr>
                    </a:p>
                  </a:txBody>
                  <a:tcPr marL="0" marR="0" marT="45700" marB="457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278" name="Google Shape;27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574200" y="96225"/>
            <a:ext cx="3426300" cy="873600"/>
          </a:xfrm>
          <a:prstGeom prst="rect">
            <a:avLst/>
          </a:prstGeom>
          <a:noFill/>
          <a:ln>
            <a:noFill/>
          </a:ln>
        </p:spPr>
        <p:txBody>
          <a:bodyPr spcFirstLastPara="1" wrap="square" lIns="63100" tIns="31550" rIns="63100" bIns="31550" anchor="t" anchorCtr="0">
            <a:spAutoFit/>
          </a:bodyPr>
          <a:lstStyle/>
          <a:p>
            <a:pPr marL="0" marR="0" lvl="0" indent="0" algn="l" rtl="0">
              <a:lnSpc>
                <a:spcPct val="100000"/>
              </a:lnSpc>
              <a:spcBef>
                <a:spcPts val="0"/>
              </a:spcBef>
              <a:spcAft>
                <a:spcPts val="0"/>
              </a:spcAft>
              <a:buClr>
                <a:srgbClr val="000000"/>
              </a:buClr>
              <a:buSzPts val="3313"/>
              <a:buFont typeface="Arial"/>
              <a:buNone/>
            </a:pPr>
            <a:r>
              <a:rPr lang="en" sz="2630">
                <a:solidFill>
                  <a:srgbClr val="96989A"/>
                </a:solidFill>
                <a:latin typeface="Montserrat SemiBold"/>
                <a:ea typeface="Montserrat SemiBold"/>
                <a:cs typeface="Montserrat SemiBold"/>
                <a:sym typeface="Montserrat SemiBold"/>
              </a:rPr>
              <a:t>Commercial </a:t>
            </a:r>
            <a:endParaRPr sz="2630">
              <a:solidFill>
                <a:srgbClr val="96989A"/>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3313"/>
              <a:buFont typeface="Arial"/>
              <a:buNone/>
            </a:pPr>
            <a:r>
              <a:rPr lang="en" sz="2630">
                <a:solidFill>
                  <a:srgbClr val="96989A"/>
                </a:solidFill>
                <a:latin typeface="Montserrat SemiBold"/>
                <a:ea typeface="Montserrat SemiBold"/>
                <a:cs typeface="Montserrat SemiBold"/>
                <a:sym typeface="Montserrat SemiBold"/>
              </a:rPr>
              <a:t>Greenhouse</a:t>
            </a:r>
            <a:endParaRPr sz="2630">
              <a:solidFill>
                <a:srgbClr val="96989A"/>
              </a:solidFill>
              <a:latin typeface="Montserrat SemiBold"/>
              <a:ea typeface="Montserrat SemiBold"/>
              <a:cs typeface="Montserrat SemiBold"/>
              <a:sym typeface="Montserrat SemiBold"/>
            </a:endParaRPr>
          </a:p>
        </p:txBody>
      </p:sp>
      <p:pic>
        <p:nvPicPr>
          <p:cNvPr id="64" name="Google Shape;64;p14" descr="Commercial Greenhouse with huge energy system (boilers &amp; CHP), hot water tank for heating, both day and night view, in night view has growing lights one (light pink), then think of a 100 MW size of greenhouse"/>
          <p:cNvPicPr preferRelativeResize="0"/>
          <p:nvPr/>
        </p:nvPicPr>
        <p:blipFill>
          <a:blip r:embed="rId3">
            <a:alphaModFix/>
          </a:blip>
          <a:stretch>
            <a:fillRect/>
          </a:stretch>
        </p:blipFill>
        <p:spPr>
          <a:xfrm>
            <a:off x="4000500" y="0"/>
            <a:ext cx="5143500" cy="5143500"/>
          </a:xfrm>
          <a:prstGeom prst="rect">
            <a:avLst/>
          </a:prstGeom>
          <a:noFill/>
          <a:ln>
            <a:noFill/>
          </a:ln>
        </p:spPr>
      </p:pic>
      <p:graphicFrame>
        <p:nvGraphicFramePr>
          <p:cNvPr id="65" name="Google Shape;65;p14"/>
          <p:cNvGraphicFramePr/>
          <p:nvPr/>
        </p:nvGraphicFramePr>
        <p:xfrm>
          <a:off x="606250" y="1107563"/>
          <a:ext cx="3069750" cy="2926343"/>
        </p:xfrm>
        <a:graphic>
          <a:graphicData uri="http://schemas.openxmlformats.org/drawingml/2006/table">
            <a:tbl>
              <a:tblPr>
                <a:noFill/>
                <a:tableStyleId>{3A76B46C-B935-46CC-88EE-0D24B36AA1DA}</a:tableStyleId>
              </a:tblPr>
              <a:tblGrid>
                <a:gridCol w="927650">
                  <a:extLst>
                    <a:ext uri="{9D8B030D-6E8A-4147-A177-3AD203B41FA5}">
                      <a16:colId xmlns:a16="http://schemas.microsoft.com/office/drawing/2014/main" val="20000"/>
                    </a:ext>
                  </a:extLst>
                </a:gridCol>
                <a:gridCol w="1136150">
                  <a:extLst>
                    <a:ext uri="{9D8B030D-6E8A-4147-A177-3AD203B41FA5}">
                      <a16:colId xmlns:a16="http://schemas.microsoft.com/office/drawing/2014/main" val="20001"/>
                    </a:ext>
                  </a:extLst>
                </a:gridCol>
                <a:gridCol w="1005950">
                  <a:extLst>
                    <a:ext uri="{9D8B030D-6E8A-4147-A177-3AD203B41FA5}">
                      <a16:colId xmlns:a16="http://schemas.microsoft.com/office/drawing/2014/main" val="20002"/>
                    </a:ext>
                  </a:extLst>
                </a:gridCol>
              </a:tblGrid>
              <a:tr h="615050">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Technology</a:t>
                      </a:r>
                      <a:endParaRPr sz="1000" b="1">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Climate Control Level</a:t>
                      </a:r>
                      <a:endParaRPr sz="1000" b="1">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Estimated Investment (€/m²)</a:t>
                      </a:r>
                      <a:endParaRPr sz="1000" b="1">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15050">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Low-Tech</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Passive/Limited</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&lt; 30</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1"/>
                  </a:ext>
                </a:extLst>
              </a:tr>
              <a:tr h="415575">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Mid-Tech</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Semiactive</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30 to 60</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2"/>
                  </a:ext>
                </a:extLst>
              </a:tr>
              <a:tr h="615050">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High-Tech</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Active/Fully Controlled</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&gt; 60 (up to 500)</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3"/>
                  </a:ext>
                </a:extLst>
              </a:tr>
              <a:tr h="615050">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Vertical Farm</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Fully Control + Cooling</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&gt; 1000 to 1800 (up to 2000)</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6" name="Google Shape;66;p14"/>
          <p:cNvSpPr txBox="1"/>
          <p:nvPr/>
        </p:nvSpPr>
        <p:spPr>
          <a:xfrm>
            <a:off x="536500" y="4130975"/>
            <a:ext cx="3069600" cy="743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r>
              <a:rPr lang="en" sz="1100">
                <a:solidFill>
                  <a:srgbClr val="96989A"/>
                </a:solidFill>
                <a:latin typeface="Montserrat"/>
                <a:ea typeface="Montserrat"/>
                <a:cs typeface="Montserrat"/>
                <a:sym typeface="Montserrat"/>
              </a:rPr>
              <a:t>In General, high tech greenhouses produce 250 to 600 tonnes of tomatoes per hectare (</a:t>
            </a:r>
            <a:r>
              <a:rPr lang="en" sz="1100" u="sng">
                <a:solidFill>
                  <a:srgbClr val="96989A"/>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Source</a:t>
            </a:r>
            <a:r>
              <a:rPr lang="en" sz="1100">
                <a:solidFill>
                  <a:srgbClr val="96989A"/>
                </a:solidFill>
                <a:latin typeface="Montserrat"/>
                <a:ea typeface="Montserrat"/>
                <a:cs typeface="Montserrat"/>
                <a:sym typeface="Montserrat"/>
              </a:rPr>
              <a:t>).</a:t>
            </a:r>
            <a:endParaRPr>
              <a:solidFill>
                <a:srgbClr val="96989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2"/>
          <p:cNvSpPr txBox="1"/>
          <p:nvPr/>
        </p:nvSpPr>
        <p:spPr>
          <a:xfrm>
            <a:off x="574200" y="399501"/>
            <a:ext cx="56574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Summary</a:t>
            </a:r>
            <a:endParaRPr sz="2630">
              <a:solidFill>
                <a:srgbClr val="96989A"/>
              </a:solidFill>
              <a:latin typeface="Montserrat SemiBold"/>
              <a:ea typeface="Montserrat SemiBold"/>
              <a:cs typeface="Montserrat SemiBold"/>
              <a:sym typeface="Montserrat SemiBold"/>
            </a:endParaRPr>
          </a:p>
        </p:txBody>
      </p:sp>
      <p:pic>
        <p:nvPicPr>
          <p:cNvPr id="284" name="Google Shape;284;p32"/>
          <p:cNvPicPr preferRelativeResize="0"/>
          <p:nvPr/>
        </p:nvPicPr>
        <p:blipFill>
          <a:blip r:embed="rId3">
            <a:alphaModFix/>
          </a:blip>
          <a:stretch>
            <a:fillRect/>
          </a:stretch>
        </p:blipFill>
        <p:spPr>
          <a:xfrm>
            <a:off x="751061" y="1114040"/>
            <a:ext cx="7085207" cy="3957750"/>
          </a:xfrm>
          <a:prstGeom prst="rect">
            <a:avLst/>
          </a:prstGeom>
          <a:noFill/>
          <a:ln>
            <a:noFill/>
          </a:ln>
        </p:spPr>
      </p:pic>
      <p:sp>
        <p:nvSpPr>
          <p:cNvPr id="285" name="Google Shape;285;p32"/>
          <p:cNvSpPr/>
          <p:nvPr/>
        </p:nvSpPr>
        <p:spPr>
          <a:xfrm>
            <a:off x="3500750" y="2634850"/>
            <a:ext cx="3049200" cy="2146200"/>
          </a:xfrm>
          <a:prstGeom prst="rect">
            <a:avLst/>
          </a:prstGeom>
          <a:noFill/>
          <a:ln w="28575" cap="flat" cmpd="sng">
            <a:solidFill>
              <a:srgbClr val="3AB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286;p32"/>
          <p:cNvSpPr txBox="1"/>
          <p:nvPr/>
        </p:nvSpPr>
        <p:spPr>
          <a:xfrm>
            <a:off x="5400550" y="119700"/>
            <a:ext cx="3169200" cy="1648200"/>
          </a:xfrm>
          <a:prstGeom prst="rect">
            <a:avLst/>
          </a:prstGeom>
          <a:noFill/>
          <a:ln>
            <a:noFill/>
          </a:ln>
        </p:spPr>
        <p:txBody>
          <a:bodyPr spcFirstLastPara="1" wrap="square" lIns="87600" tIns="87600" rIns="87600" bIns="87600" anchor="t" anchorCtr="0">
            <a:noAutofit/>
          </a:bodyPr>
          <a:lstStyle/>
          <a:p>
            <a:pPr marL="0" lvl="0" indent="0" algn="l" rtl="0">
              <a:spcBef>
                <a:spcPts val="1200"/>
              </a:spcBef>
              <a:spcAft>
                <a:spcPts val="0"/>
              </a:spcAft>
              <a:buNone/>
            </a:pPr>
            <a:r>
              <a:rPr lang="en" sz="1100" b="1">
                <a:solidFill>
                  <a:srgbClr val="96989A"/>
                </a:solidFill>
                <a:latin typeface="Montserrat"/>
                <a:ea typeface="Montserrat"/>
                <a:cs typeface="Montserrat"/>
                <a:sym typeface="Montserrat"/>
              </a:rPr>
              <a:t>Heat Recovery Unit</a:t>
            </a:r>
            <a:endParaRPr sz="1100" b="1">
              <a:solidFill>
                <a:srgbClr val="96989A"/>
              </a:solidFill>
              <a:latin typeface="Montserrat"/>
              <a:ea typeface="Montserrat"/>
              <a:cs typeface="Montserrat"/>
              <a:sym typeface="Montserrat"/>
            </a:endParaRPr>
          </a:p>
          <a:p>
            <a:pPr marL="0" lvl="0" indent="0" algn="l" rtl="0">
              <a:spcBef>
                <a:spcPts val="1200"/>
              </a:spcBef>
              <a:spcAft>
                <a:spcPts val="0"/>
              </a:spcAft>
              <a:buNone/>
            </a:pPr>
            <a:r>
              <a:rPr lang="en" sz="1100">
                <a:solidFill>
                  <a:srgbClr val="96989A"/>
                </a:solidFill>
                <a:latin typeface="Montserrat"/>
                <a:ea typeface="Montserrat"/>
                <a:cs typeface="Montserrat"/>
                <a:sym typeface="Montserrat"/>
              </a:rPr>
              <a:t>A Heat Exchanger is part of the Data Centre as Supplier.</a:t>
            </a:r>
            <a:endParaRPr sz="1100">
              <a:solidFill>
                <a:srgbClr val="96989A"/>
              </a:solidFill>
              <a:latin typeface="Montserrat"/>
              <a:ea typeface="Montserrat"/>
              <a:cs typeface="Montserrat"/>
              <a:sym typeface="Montserrat"/>
            </a:endParaRPr>
          </a:p>
          <a:p>
            <a:pPr marL="0" lvl="0" indent="0" algn="l" rtl="0">
              <a:spcBef>
                <a:spcPts val="1200"/>
              </a:spcBef>
              <a:spcAft>
                <a:spcPts val="1200"/>
              </a:spcAft>
              <a:buNone/>
            </a:pPr>
            <a:r>
              <a:rPr lang="en" sz="1100">
                <a:solidFill>
                  <a:srgbClr val="96989A"/>
                </a:solidFill>
                <a:latin typeface="Montserrat"/>
                <a:ea typeface="Montserrat"/>
                <a:cs typeface="Montserrat"/>
                <a:sym typeface="Montserrat"/>
              </a:rPr>
              <a:t>A Heat Pump is included in the Greenhouse as Consumer.</a:t>
            </a:r>
            <a:endParaRPr sz="1100">
              <a:solidFill>
                <a:srgbClr val="96989A"/>
              </a:solidFill>
              <a:latin typeface="Montserrat"/>
              <a:ea typeface="Montserrat"/>
              <a:cs typeface="Montserrat"/>
              <a:sym typeface="Montserrat"/>
            </a:endParaRPr>
          </a:p>
        </p:txBody>
      </p:sp>
      <p:sp>
        <p:nvSpPr>
          <p:cNvPr id="287" name="Google Shape;287;p32"/>
          <p:cNvSpPr/>
          <p:nvPr/>
        </p:nvSpPr>
        <p:spPr>
          <a:xfrm>
            <a:off x="4752219" y="2571755"/>
            <a:ext cx="125400" cy="125400"/>
          </a:xfrm>
          <a:prstGeom prst="ellipse">
            <a:avLst/>
          </a:prstGeom>
          <a:solidFill>
            <a:srgbClr val="96989A"/>
          </a:solidFill>
          <a:ln w="9125" cap="flat" cmpd="sng">
            <a:solidFill>
              <a:srgbClr val="96989A"/>
            </a:solidFill>
            <a:prstDash val="solid"/>
            <a:round/>
            <a:headEnd type="none" w="sm" len="sm"/>
            <a:tailEnd type="none" w="sm" len="sm"/>
          </a:ln>
        </p:spPr>
        <p:txBody>
          <a:bodyPr spcFirstLastPara="1" wrap="square" lIns="87600" tIns="87600" rIns="87600" bIns="87600" anchor="ctr" anchorCtr="0">
            <a:noAutofit/>
          </a:bodyPr>
          <a:lstStyle/>
          <a:p>
            <a:pPr marL="0" lvl="0" indent="0" algn="ctr" rtl="0">
              <a:spcBef>
                <a:spcPts val="0"/>
              </a:spcBef>
              <a:spcAft>
                <a:spcPts val="0"/>
              </a:spcAft>
              <a:buNone/>
            </a:pPr>
            <a:endParaRPr sz="1341">
              <a:solidFill>
                <a:srgbClr val="96989A"/>
              </a:solidFill>
              <a:latin typeface="Figtree"/>
              <a:ea typeface="Figtree"/>
              <a:cs typeface="Figtree"/>
              <a:sym typeface="Figtree"/>
            </a:endParaRPr>
          </a:p>
        </p:txBody>
      </p:sp>
      <p:cxnSp>
        <p:nvCxnSpPr>
          <p:cNvPr id="288" name="Google Shape;288;p32"/>
          <p:cNvCxnSpPr>
            <a:stCxn id="286" idx="1"/>
            <a:endCxn id="287" idx="0"/>
          </p:cNvCxnSpPr>
          <p:nvPr/>
        </p:nvCxnSpPr>
        <p:spPr>
          <a:xfrm flipH="1">
            <a:off x="4814950" y="943800"/>
            <a:ext cx="585600" cy="1628100"/>
          </a:xfrm>
          <a:prstGeom prst="bentConnector2">
            <a:avLst/>
          </a:prstGeom>
          <a:noFill/>
          <a:ln w="9125" cap="flat" cmpd="sng">
            <a:solidFill>
              <a:srgbClr val="96989A"/>
            </a:solidFill>
            <a:prstDash val="solid"/>
            <a:round/>
            <a:headEnd type="none" w="med" len="med"/>
            <a:tailEnd type="none" w="med" len="med"/>
          </a:ln>
        </p:spPr>
      </p:cxnSp>
      <p:sp>
        <p:nvSpPr>
          <p:cNvPr id="289" name="Google Shape;289;p32"/>
          <p:cNvSpPr txBox="1"/>
          <p:nvPr/>
        </p:nvSpPr>
        <p:spPr>
          <a:xfrm>
            <a:off x="1079225" y="1224000"/>
            <a:ext cx="1153500" cy="5439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100" b="1">
                <a:solidFill>
                  <a:srgbClr val="96989A"/>
                </a:solidFill>
                <a:latin typeface="Montserrat"/>
                <a:ea typeface="Montserrat"/>
                <a:cs typeface="Montserrat"/>
                <a:sym typeface="Montserrat"/>
              </a:rPr>
              <a:t>10 MW/y</a:t>
            </a:r>
            <a:endParaRPr sz="1100" b="1">
              <a:solidFill>
                <a:srgbClr val="96989A"/>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rgbClr val="96989A"/>
                </a:solidFill>
                <a:latin typeface="Montserrat"/>
                <a:ea typeface="Montserrat"/>
                <a:cs typeface="Montserrat"/>
                <a:sym typeface="Montserrat"/>
              </a:rPr>
              <a:t>Waste Heat </a:t>
            </a:r>
            <a:endParaRPr sz="1100">
              <a:solidFill>
                <a:srgbClr val="96989A"/>
              </a:solidFill>
              <a:latin typeface="Montserrat"/>
              <a:ea typeface="Montserrat"/>
              <a:cs typeface="Montserrat"/>
              <a:sym typeface="Montserrat"/>
            </a:endParaRPr>
          </a:p>
        </p:txBody>
      </p:sp>
      <p:sp>
        <p:nvSpPr>
          <p:cNvPr id="290" name="Google Shape;290;p32"/>
          <p:cNvSpPr txBox="1"/>
          <p:nvPr/>
        </p:nvSpPr>
        <p:spPr>
          <a:xfrm>
            <a:off x="7192300" y="1819700"/>
            <a:ext cx="1470900" cy="5895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100" b="1">
                <a:solidFill>
                  <a:srgbClr val="96989A"/>
                </a:solidFill>
                <a:latin typeface="Montserrat"/>
                <a:ea typeface="Montserrat"/>
                <a:cs typeface="Montserrat"/>
                <a:sym typeface="Montserrat"/>
              </a:rPr>
              <a:t>10 MW/y</a:t>
            </a:r>
            <a:endParaRPr sz="1100" b="1">
              <a:solidFill>
                <a:srgbClr val="96989A"/>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rgbClr val="96989A"/>
                </a:solidFill>
                <a:latin typeface="Montserrat"/>
                <a:ea typeface="Montserrat"/>
                <a:cs typeface="Montserrat"/>
                <a:sym typeface="Montserrat"/>
              </a:rPr>
              <a:t>Heating Demand</a:t>
            </a:r>
            <a:endParaRPr sz="1100">
              <a:solidFill>
                <a:srgbClr val="96989A"/>
              </a:solidFill>
              <a:latin typeface="Montserrat"/>
              <a:ea typeface="Montserrat"/>
              <a:cs typeface="Montserrat"/>
              <a:sym typeface="Montserrat"/>
            </a:endParaRPr>
          </a:p>
        </p:txBody>
      </p:sp>
      <p:sp>
        <p:nvSpPr>
          <p:cNvPr id="291" name="Google Shape;291;p32"/>
          <p:cNvSpPr/>
          <p:nvPr/>
        </p:nvSpPr>
        <p:spPr>
          <a:xfrm>
            <a:off x="6865469" y="2962505"/>
            <a:ext cx="125400" cy="125400"/>
          </a:xfrm>
          <a:prstGeom prst="ellipse">
            <a:avLst/>
          </a:prstGeom>
          <a:solidFill>
            <a:srgbClr val="96989A"/>
          </a:solidFill>
          <a:ln w="9125" cap="flat" cmpd="sng">
            <a:solidFill>
              <a:srgbClr val="96989A"/>
            </a:solidFill>
            <a:prstDash val="solid"/>
            <a:round/>
            <a:headEnd type="none" w="sm" len="sm"/>
            <a:tailEnd type="none" w="sm" len="sm"/>
          </a:ln>
        </p:spPr>
        <p:txBody>
          <a:bodyPr spcFirstLastPara="1" wrap="square" lIns="87600" tIns="87600" rIns="87600" bIns="87600" anchor="ctr" anchorCtr="0">
            <a:noAutofit/>
          </a:bodyPr>
          <a:lstStyle/>
          <a:p>
            <a:pPr marL="0" lvl="0" indent="0" algn="ctr" rtl="0">
              <a:spcBef>
                <a:spcPts val="0"/>
              </a:spcBef>
              <a:spcAft>
                <a:spcPts val="0"/>
              </a:spcAft>
              <a:buNone/>
            </a:pPr>
            <a:endParaRPr sz="1341">
              <a:solidFill>
                <a:srgbClr val="96989A"/>
              </a:solidFill>
              <a:latin typeface="Figtree"/>
              <a:ea typeface="Figtree"/>
              <a:cs typeface="Figtree"/>
              <a:sym typeface="Figtree"/>
            </a:endParaRPr>
          </a:p>
        </p:txBody>
      </p:sp>
      <p:cxnSp>
        <p:nvCxnSpPr>
          <p:cNvPr id="292" name="Google Shape;292;p32"/>
          <p:cNvCxnSpPr>
            <a:endCxn id="291" idx="6"/>
          </p:cNvCxnSpPr>
          <p:nvPr/>
        </p:nvCxnSpPr>
        <p:spPr>
          <a:xfrm rot="5400000" flipH="1">
            <a:off x="6941519" y="3074555"/>
            <a:ext cx="986100" cy="887400"/>
          </a:xfrm>
          <a:prstGeom prst="bentConnector2">
            <a:avLst/>
          </a:prstGeom>
          <a:noFill/>
          <a:ln w="9125" cap="flat" cmpd="sng">
            <a:solidFill>
              <a:srgbClr val="96989A"/>
            </a:solidFill>
            <a:prstDash val="solid"/>
            <a:round/>
            <a:headEnd type="none" w="med" len="med"/>
            <a:tailEnd type="none" w="med" len="med"/>
          </a:ln>
        </p:spPr>
      </p:cxnSp>
      <p:sp>
        <p:nvSpPr>
          <p:cNvPr id="293" name="Google Shape;293;p32"/>
          <p:cNvSpPr txBox="1"/>
          <p:nvPr/>
        </p:nvSpPr>
        <p:spPr>
          <a:xfrm>
            <a:off x="6549950" y="3920500"/>
            <a:ext cx="2642100" cy="8196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100" b="1">
                <a:solidFill>
                  <a:srgbClr val="96989A"/>
                </a:solidFill>
                <a:latin typeface="Montserrat"/>
                <a:ea typeface="Montserrat"/>
                <a:cs typeface="Montserrat"/>
                <a:sym typeface="Montserrat"/>
              </a:rPr>
              <a:t>20.4 Hector </a:t>
            </a:r>
            <a:r>
              <a:rPr lang="en" sz="1100">
                <a:solidFill>
                  <a:srgbClr val="96989A"/>
                </a:solidFill>
                <a:latin typeface="Montserrat"/>
                <a:ea typeface="Montserrat"/>
                <a:cs typeface="Montserrat"/>
                <a:sym typeface="Montserrat"/>
              </a:rPr>
              <a:t>Greenhouse (Max)</a:t>
            </a:r>
            <a:endParaRPr sz="1100">
              <a:solidFill>
                <a:srgbClr val="96989A"/>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b="1">
                <a:solidFill>
                  <a:srgbClr val="96989A"/>
                </a:solidFill>
                <a:latin typeface="Montserrat"/>
                <a:ea typeface="Montserrat"/>
                <a:cs typeface="Montserrat"/>
                <a:sym typeface="Montserrat"/>
              </a:rPr>
              <a:t>8,658.14 Tons </a:t>
            </a:r>
            <a:r>
              <a:rPr lang="en" sz="1100">
                <a:solidFill>
                  <a:srgbClr val="96989A"/>
                </a:solidFill>
                <a:latin typeface="Montserrat"/>
                <a:ea typeface="Montserrat"/>
                <a:cs typeface="Montserrat"/>
                <a:sym typeface="Montserrat"/>
              </a:rPr>
              <a:t>Tomatoes (Avg. Max)</a:t>
            </a:r>
            <a:endParaRPr sz="1100">
              <a:solidFill>
                <a:srgbClr val="96989A"/>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b="1">
                <a:solidFill>
                  <a:srgbClr val="96989A"/>
                </a:solidFill>
                <a:latin typeface="Montserrat"/>
                <a:ea typeface="Montserrat"/>
                <a:cs typeface="Montserrat"/>
                <a:sym typeface="Montserrat"/>
              </a:rPr>
              <a:t>4 Hector</a:t>
            </a:r>
            <a:r>
              <a:rPr lang="en" sz="1100">
                <a:solidFill>
                  <a:srgbClr val="96989A"/>
                </a:solidFill>
                <a:latin typeface="Montserrat"/>
                <a:ea typeface="Montserrat"/>
                <a:cs typeface="Montserrat"/>
                <a:sym typeface="Montserrat"/>
              </a:rPr>
              <a:t> Greenhouse (Avg. Size)</a:t>
            </a:r>
            <a:endParaRPr sz="1100">
              <a:solidFill>
                <a:srgbClr val="96989A"/>
              </a:solidFill>
              <a:latin typeface="Montserrat"/>
              <a:ea typeface="Montserrat"/>
              <a:cs typeface="Montserrat"/>
              <a:sym typeface="Montserrat"/>
            </a:endParaRPr>
          </a:p>
          <a:p>
            <a:pPr marL="0" lvl="0" indent="0" algn="ctr" rtl="0">
              <a:lnSpc>
                <a:spcPct val="115000"/>
              </a:lnSpc>
              <a:spcBef>
                <a:spcPts val="0"/>
              </a:spcBef>
              <a:spcAft>
                <a:spcPts val="0"/>
              </a:spcAft>
              <a:buNone/>
            </a:pPr>
            <a:endParaRPr sz="1100">
              <a:solidFill>
                <a:srgbClr val="96989A"/>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rgbClr val="96989A"/>
                </a:solidFill>
                <a:latin typeface="Montserrat"/>
                <a:ea typeface="Montserrat"/>
                <a:cs typeface="Montserrat"/>
                <a:sym typeface="Montserrat"/>
              </a:rPr>
              <a:t> </a:t>
            </a:r>
            <a:endParaRPr sz="1100">
              <a:solidFill>
                <a:srgbClr val="96989A"/>
              </a:solidFill>
              <a:latin typeface="Montserrat"/>
              <a:ea typeface="Montserrat"/>
              <a:cs typeface="Montserrat"/>
              <a:sym typeface="Montserrat"/>
            </a:endParaRPr>
          </a:p>
        </p:txBody>
      </p:sp>
      <p:sp>
        <p:nvSpPr>
          <p:cNvPr id="294" name="Google Shape;294;p32"/>
          <p:cNvSpPr txBox="1"/>
          <p:nvPr/>
        </p:nvSpPr>
        <p:spPr>
          <a:xfrm>
            <a:off x="751050" y="4298650"/>
            <a:ext cx="15777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rgbClr val="96989A"/>
                </a:solidFill>
                <a:latin typeface="Montserrat"/>
                <a:ea typeface="Montserrat"/>
                <a:cs typeface="Montserrat"/>
                <a:sym typeface="Montserrat"/>
              </a:rPr>
              <a:t>Location:</a:t>
            </a:r>
            <a:endParaRPr sz="1100">
              <a:solidFill>
                <a:srgbClr val="96989A"/>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 sz="1100">
                <a:solidFill>
                  <a:srgbClr val="96989A"/>
                </a:solidFill>
                <a:latin typeface="Montserrat"/>
                <a:ea typeface="Montserrat"/>
                <a:cs typeface="Montserrat"/>
                <a:sym typeface="Montserrat"/>
              </a:rPr>
              <a:t>Latitude 50° to 60°</a:t>
            </a:r>
            <a:endParaRPr sz="1100">
              <a:solidFill>
                <a:srgbClr val="96989A"/>
              </a:solidFill>
              <a:latin typeface="Montserrat"/>
              <a:ea typeface="Montserrat"/>
              <a:cs typeface="Montserrat"/>
              <a:sym typeface="Montserrat"/>
            </a:endParaRPr>
          </a:p>
        </p:txBody>
      </p:sp>
      <p:sp>
        <p:nvSpPr>
          <p:cNvPr id="295" name="Google Shape;29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txBox="1"/>
          <p:nvPr/>
        </p:nvSpPr>
        <p:spPr>
          <a:xfrm>
            <a:off x="574200" y="404840"/>
            <a:ext cx="61758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Complexity of Greenhouse Sizing</a:t>
            </a:r>
            <a:endParaRPr sz="2630">
              <a:solidFill>
                <a:srgbClr val="96989A"/>
              </a:solidFill>
              <a:latin typeface="Montserrat SemiBold"/>
              <a:ea typeface="Montserrat SemiBold"/>
              <a:cs typeface="Montserrat SemiBold"/>
              <a:sym typeface="Montserrat SemiBold"/>
            </a:endParaRPr>
          </a:p>
        </p:txBody>
      </p:sp>
      <p:sp>
        <p:nvSpPr>
          <p:cNvPr id="301" name="Google Shape;301;p33"/>
          <p:cNvSpPr txBox="1"/>
          <p:nvPr/>
        </p:nvSpPr>
        <p:spPr>
          <a:xfrm>
            <a:off x="574200" y="1069125"/>
            <a:ext cx="7995600" cy="397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30">
                <a:solidFill>
                  <a:srgbClr val="96989A"/>
                </a:solidFill>
                <a:latin typeface="Montserrat"/>
                <a:ea typeface="Montserrat"/>
                <a:cs typeface="Montserrat"/>
                <a:sym typeface="Montserrat"/>
              </a:rPr>
              <a:t>Greenhouse energy needs are complex. Location plays a major factor in the total annual energy but also peak capacity of the energy needs and the temperatures required to offset the rate of loss during the cold and windy days. Furthermore snowfall and melt requirements add further complexity to maximum temperatures necessary to maintain the structural integrity, crop health and quality.</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30">
                <a:solidFill>
                  <a:srgbClr val="96989A"/>
                </a:solidFill>
                <a:latin typeface="Montserrat"/>
                <a:ea typeface="Montserrat"/>
                <a:cs typeface="Montserrat"/>
                <a:sym typeface="Montserrat"/>
              </a:rPr>
              <a:t>Optimization of greenhouse size to datacenter rejected waste heat can be approached from a variety of angles.</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30" b="1">
                <a:solidFill>
                  <a:srgbClr val="96989A"/>
                </a:solidFill>
                <a:latin typeface="Montserrat"/>
                <a:ea typeface="Montserrat"/>
                <a:cs typeface="Montserrat"/>
                <a:sym typeface="Montserrat"/>
              </a:rPr>
              <a:t>CO2 Emissions:</a:t>
            </a:r>
            <a:r>
              <a:rPr lang="en" sz="1230">
                <a:solidFill>
                  <a:srgbClr val="96989A"/>
                </a:solidFill>
                <a:latin typeface="Montserrat"/>
                <a:ea typeface="Montserrat"/>
                <a:cs typeface="Montserrat"/>
                <a:sym typeface="Montserrat"/>
              </a:rPr>
              <a:t> offsetting natural gas boilers from use providing heat, but also taking into account heat upgrading and temperature needs and load on the heat pump and the local power grid’s CO2 emissions which can change seasonally and by country.  </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b="1">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30" b="1">
                <a:solidFill>
                  <a:srgbClr val="96989A"/>
                </a:solidFill>
                <a:latin typeface="Montserrat"/>
                <a:ea typeface="Montserrat"/>
                <a:cs typeface="Montserrat"/>
                <a:sym typeface="Montserrat"/>
              </a:rPr>
              <a:t>Economics: </a:t>
            </a:r>
            <a:r>
              <a:rPr lang="en" sz="1230">
                <a:solidFill>
                  <a:srgbClr val="96989A"/>
                </a:solidFill>
                <a:latin typeface="Montserrat"/>
                <a:ea typeface="Montserrat"/>
                <a:cs typeface="Montserrat"/>
                <a:sym typeface="Montserrat"/>
              </a:rPr>
              <a:t>Cost of heating can be 30% of the operating cost of a greenhouse. These costs can be near eliminated with only minor costs to cool the facility.</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b="1">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30" b="1">
                <a:solidFill>
                  <a:srgbClr val="96989A"/>
                </a:solidFill>
                <a:latin typeface="Montserrat"/>
                <a:ea typeface="Montserrat"/>
                <a:cs typeface="Montserrat"/>
                <a:sym typeface="Montserrat"/>
              </a:rPr>
              <a:t>Waste Heat Utilization Rate optimized: </a:t>
            </a:r>
            <a:r>
              <a:rPr lang="en" sz="1230">
                <a:solidFill>
                  <a:srgbClr val="96989A"/>
                </a:solidFill>
                <a:latin typeface="Montserrat"/>
                <a:ea typeface="Montserrat"/>
                <a:cs typeface="Montserrat"/>
                <a:sym typeface="Montserrat"/>
              </a:rPr>
              <a:t>Minimizing data center rejected heat is another factor to being able consider and could be optimized for.</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a:solidFill>
                <a:srgbClr val="96989A"/>
              </a:solidFill>
              <a:latin typeface="Montserrat"/>
              <a:ea typeface="Montserrat"/>
              <a:cs typeface="Montserrat"/>
              <a:sym typeface="Montserrat"/>
            </a:endParaRPr>
          </a:p>
        </p:txBody>
      </p:sp>
      <p:sp>
        <p:nvSpPr>
          <p:cNvPr id="302" name="Google Shape;30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21</a:t>
            </a:fld>
            <a:endParaRPr>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p:nvPr/>
        </p:nvSpPr>
        <p:spPr>
          <a:xfrm>
            <a:off x="574200" y="404814"/>
            <a:ext cx="64086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Complexity of Greenhouse Sizing</a:t>
            </a:r>
            <a:endParaRPr sz="2630">
              <a:solidFill>
                <a:srgbClr val="96989A"/>
              </a:solidFill>
              <a:latin typeface="Montserrat SemiBold"/>
              <a:ea typeface="Montserrat SemiBold"/>
              <a:cs typeface="Montserrat SemiBold"/>
              <a:sym typeface="Montserrat SemiBold"/>
            </a:endParaRPr>
          </a:p>
        </p:txBody>
      </p:sp>
      <p:sp>
        <p:nvSpPr>
          <p:cNvPr id="308" name="Google Shape;308;p34"/>
          <p:cNvSpPr txBox="1"/>
          <p:nvPr/>
        </p:nvSpPr>
        <p:spPr>
          <a:xfrm>
            <a:off x="574200" y="1126475"/>
            <a:ext cx="7995600" cy="327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30">
                <a:solidFill>
                  <a:srgbClr val="96989A"/>
                </a:solidFill>
                <a:latin typeface="Montserrat"/>
                <a:ea typeface="Montserrat"/>
                <a:cs typeface="Montserrat"/>
                <a:sym typeface="Montserrat"/>
              </a:rPr>
              <a:t>Taking the worst case scenario: Study 3.1 - 30°C rejected heat, 18C returning to the datacenter.</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30">
                <a:solidFill>
                  <a:srgbClr val="96989A"/>
                </a:solidFill>
                <a:latin typeface="Montserrat"/>
                <a:ea typeface="Montserrat"/>
                <a:cs typeface="Montserrat"/>
                <a:sym typeface="Montserrat"/>
              </a:rPr>
              <a:t>A heat pump upgrades this heat to 91°C and puts it into the Thermal storage tank. Heat use is ~6,000-6,500 hrs per year. </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a:solidFill>
                <a:srgbClr val="96989A"/>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 sz="1230" b="1">
                <a:solidFill>
                  <a:srgbClr val="96989A"/>
                </a:solidFill>
                <a:latin typeface="Montserrat"/>
                <a:ea typeface="Montserrat"/>
                <a:cs typeface="Montserrat"/>
                <a:sym typeface="Montserrat"/>
              </a:rPr>
              <a:t>Feasible Area Calculation (10 MW Basis):</a:t>
            </a:r>
            <a:endParaRPr sz="1230" b="1">
              <a:solidFill>
                <a:srgbClr val="96989A"/>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230">
                <a:solidFill>
                  <a:srgbClr val="96989A"/>
                </a:solidFill>
                <a:latin typeface="Montserrat"/>
                <a:ea typeface="Montserrat"/>
                <a:cs typeface="Montserrat"/>
                <a:sym typeface="Montserrat"/>
              </a:rPr>
              <a:t>The 10 MW source capacity defines the maximum grow area.</a:t>
            </a:r>
            <a:endParaRPr sz="1230">
              <a:solidFill>
                <a:srgbClr val="96989A"/>
              </a:solidFill>
              <a:latin typeface="Montserrat"/>
              <a:ea typeface="Montserrat"/>
              <a:cs typeface="Montserrat"/>
              <a:sym typeface="Montserrat"/>
            </a:endParaRPr>
          </a:p>
          <a:p>
            <a:pPr marL="457200" lvl="0" indent="-298450" algn="l" rtl="0">
              <a:lnSpc>
                <a:spcPct val="115000"/>
              </a:lnSpc>
              <a:spcBef>
                <a:spcPts val="1200"/>
              </a:spcBef>
              <a:spcAft>
                <a:spcPts val="0"/>
              </a:spcAft>
              <a:buClr>
                <a:schemeClr val="dk1"/>
              </a:buClr>
              <a:buSzPts val="1100"/>
              <a:buChar char="●"/>
            </a:pPr>
            <a:r>
              <a:rPr lang="en" sz="1230" b="1">
                <a:solidFill>
                  <a:srgbClr val="96989A"/>
                </a:solidFill>
                <a:latin typeface="Montserrat"/>
                <a:ea typeface="Montserrat"/>
                <a:cs typeface="Montserrat"/>
                <a:sym typeface="Montserrat"/>
              </a:rPr>
              <a:t>Middenmeer</a:t>
            </a:r>
            <a:r>
              <a:rPr lang="en" sz="1230">
                <a:solidFill>
                  <a:srgbClr val="96989A"/>
                </a:solidFill>
                <a:latin typeface="Montserrat"/>
                <a:ea typeface="Montserrat"/>
                <a:cs typeface="Montserrat"/>
                <a:sym typeface="Montserrat"/>
              </a:rPr>
              <a:t>: 10,000,000 W / 161 W/m2 = ~62,111 sq. m (</a:t>
            </a:r>
            <a:r>
              <a:rPr lang="en" sz="1230" b="1">
                <a:solidFill>
                  <a:srgbClr val="96989A"/>
                </a:solidFill>
                <a:latin typeface="Montserrat"/>
                <a:ea typeface="Montserrat"/>
                <a:cs typeface="Montserrat"/>
                <a:sym typeface="Montserrat"/>
              </a:rPr>
              <a:t>6.2 Hectares</a:t>
            </a:r>
            <a:r>
              <a:rPr lang="en" sz="1230">
                <a:solidFill>
                  <a:srgbClr val="96989A"/>
                </a:solidFill>
                <a:latin typeface="Montserrat"/>
                <a:ea typeface="Montserrat"/>
                <a:cs typeface="Montserrat"/>
                <a:sym typeface="Montserrat"/>
              </a:rPr>
              <a:t>).</a:t>
            </a:r>
            <a:endParaRPr sz="1230">
              <a:solidFill>
                <a:srgbClr val="96989A"/>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dk1"/>
              </a:buClr>
              <a:buSzPts val="1100"/>
              <a:buChar char="●"/>
            </a:pPr>
            <a:r>
              <a:rPr lang="en" sz="1230" b="1">
                <a:solidFill>
                  <a:srgbClr val="96989A"/>
                </a:solidFill>
                <a:latin typeface="Montserrat"/>
                <a:ea typeface="Montserrat"/>
                <a:cs typeface="Montserrat"/>
                <a:sym typeface="Montserrat"/>
              </a:rPr>
              <a:t>Leamington</a:t>
            </a:r>
            <a:r>
              <a:rPr lang="en" sz="1230">
                <a:solidFill>
                  <a:srgbClr val="96989A"/>
                </a:solidFill>
                <a:latin typeface="Montserrat"/>
                <a:ea typeface="Montserrat"/>
                <a:cs typeface="Montserrat"/>
                <a:sym typeface="Montserrat"/>
              </a:rPr>
              <a:t>: 10,000,000 W / 238 W/m2  = ~42,016 sq. m (</a:t>
            </a:r>
            <a:r>
              <a:rPr lang="en" sz="1230" b="1">
                <a:solidFill>
                  <a:srgbClr val="96989A"/>
                </a:solidFill>
                <a:latin typeface="Montserrat"/>
                <a:ea typeface="Montserrat"/>
                <a:cs typeface="Montserrat"/>
                <a:sym typeface="Montserrat"/>
              </a:rPr>
              <a:t>4.2 Hectares</a:t>
            </a:r>
            <a:r>
              <a:rPr lang="en" sz="1230">
                <a:solidFill>
                  <a:srgbClr val="96989A"/>
                </a:solidFill>
                <a:latin typeface="Montserrat"/>
                <a:ea typeface="Montserrat"/>
                <a:cs typeface="Montserrat"/>
                <a:sym typeface="Montserrat"/>
              </a:rPr>
              <a:t>).</a:t>
            </a:r>
            <a:endParaRPr sz="1230">
              <a:solidFill>
                <a:srgbClr val="96989A"/>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230">
                <a:solidFill>
                  <a:srgbClr val="96989A"/>
                </a:solidFill>
                <a:latin typeface="Montserrat"/>
                <a:ea typeface="Montserrat"/>
                <a:cs typeface="Montserrat"/>
                <a:sym typeface="Montserrat"/>
              </a:rPr>
              <a:t>Design Decision: To facilitate a direct zone-by-zone comparison, we will base the detailed hydronic analysis on a standardized 4.0 Hectare (40,000 m2) facility.</a:t>
            </a:r>
            <a:endParaRPr sz="1230">
              <a:solidFill>
                <a:srgbClr val="96989A"/>
              </a:solidFill>
              <a:latin typeface="Montserrat"/>
              <a:ea typeface="Montserrat"/>
              <a:cs typeface="Montserrat"/>
              <a:sym typeface="Montserrat"/>
            </a:endParaRPr>
          </a:p>
          <a:p>
            <a:pPr marL="457200" lvl="0" indent="-298450" algn="l" rtl="0">
              <a:lnSpc>
                <a:spcPct val="115000"/>
              </a:lnSpc>
              <a:spcBef>
                <a:spcPts val="1200"/>
              </a:spcBef>
              <a:spcAft>
                <a:spcPts val="0"/>
              </a:spcAft>
              <a:buClr>
                <a:schemeClr val="dk1"/>
              </a:buClr>
              <a:buSzPts val="1100"/>
              <a:buChar char="●"/>
            </a:pPr>
            <a:r>
              <a:rPr lang="en" sz="1230">
                <a:solidFill>
                  <a:srgbClr val="96989A"/>
                </a:solidFill>
                <a:latin typeface="Montserrat"/>
                <a:ea typeface="Montserrat"/>
                <a:cs typeface="Montserrat"/>
                <a:sym typeface="Montserrat"/>
              </a:rPr>
              <a:t>In </a:t>
            </a:r>
            <a:r>
              <a:rPr lang="en" sz="1230" b="1">
                <a:solidFill>
                  <a:srgbClr val="96989A"/>
                </a:solidFill>
                <a:latin typeface="Montserrat"/>
                <a:ea typeface="Montserrat"/>
                <a:cs typeface="Montserrat"/>
                <a:sym typeface="Montserrat"/>
              </a:rPr>
              <a:t>Leamington</a:t>
            </a:r>
            <a:r>
              <a:rPr lang="en" sz="1230">
                <a:solidFill>
                  <a:srgbClr val="96989A"/>
                </a:solidFill>
                <a:latin typeface="Montserrat"/>
                <a:ea typeface="Montserrat"/>
                <a:cs typeface="Montserrat"/>
                <a:sym typeface="Montserrat"/>
              </a:rPr>
              <a:t>, this </a:t>
            </a:r>
            <a:r>
              <a:rPr lang="en" sz="1230" b="1">
                <a:solidFill>
                  <a:srgbClr val="96989A"/>
                </a:solidFill>
                <a:latin typeface="Montserrat"/>
                <a:ea typeface="Montserrat"/>
                <a:cs typeface="Montserrat"/>
                <a:sym typeface="Montserrat"/>
              </a:rPr>
              <a:t>utilizes ~95%</a:t>
            </a:r>
            <a:r>
              <a:rPr lang="en" sz="1230">
                <a:solidFill>
                  <a:srgbClr val="96989A"/>
                </a:solidFill>
                <a:latin typeface="Montserrat"/>
                <a:ea typeface="Montserrat"/>
                <a:cs typeface="Montserrat"/>
                <a:sym typeface="Montserrat"/>
              </a:rPr>
              <a:t> of the 10 MW capacity at peak (Critical constraints).</a:t>
            </a:r>
            <a:endParaRPr sz="1230">
              <a:solidFill>
                <a:srgbClr val="96989A"/>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dk1"/>
              </a:buClr>
              <a:buSzPts val="1100"/>
              <a:buChar char="●"/>
            </a:pPr>
            <a:r>
              <a:rPr lang="en" sz="1230">
                <a:solidFill>
                  <a:srgbClr val="96989A"/>
                </a:solidFill>
                <a:latin typeface="Montserrat"/>
                <a:ea typeface="Montserrat"/>
                <a:cs typeface="Montserrat"/>
                <a:sym typeface="Montserrat"/>
              </a:rPr>
              <a:t>In </a:t>
            </a:r>
            <a:r>
              <a:rPr lang="en" sz="1230" b="1">
                <a:solidFill>
                  <a:srgbClr val="96989A"/>
                </a:solidFill>
                <a:latin typeface="Montserrat"/>
                <a:ea typeface="Montserrat"/>
                <a:cs typeface="Montserrat"/>
                <a:sym typeface="Montserrat"/>
              </a:rPr>
              <a:t>Middenmeer</a:t>
            </a:r>
            <a:r>
              <a:rPr lang="en" sz="1230">
                <a:solidFill>
                  <a:srgbClr val="96989A"/>
                </a:solidFill>
                <a:latin typeface="Montserrat"/>
                <a:ea typeface="Montserrat"/>
                <a:cs typeface="Montserrat"/>
                <a:sym typeface="Montserrat"/>
              </a:rPr>
              <a:t>, this </a:t>
            </a:r>
            <a:r>
              <a:rPr lang="en" sz="1230" b="1">
                <a:solidFill>
                  <a:srgbClr val="96989A"/>
                </a:solidFill>
                <a:latin typeface="Montserrat"/>
                <a:ea typeface="Montserrat"/>
                <a:cs typeface="Montserrat"/>
                <a:sym typeface="Montserrat"/>
              </a:rPr>
              <a:t>utilizes ~64%</a:t>
            </a:r>
            <a:r>
              <a:rPr lang="en" sz="1230">
                <a:solidFill>
                  <a:srgbClr val="96989A"/>
                </a:solidFill>
                <a:latin typeface="Montserrat"/>
                <a:ea typeface="Montserrat"/>
                <a:cs typeface="Montserrat"/>
                <a:sym typeface="Montserrat"/>
              </a:rPr>
              <a:t> of the 10 MW capacity at peak (High redundancy).</a:t>
            </a:r>
            <a:endParaRPr sz="1230">
              <a:solidFill>
                <a:srgbClr val="96989A"/>
              </a:solidFill>
              <a:latin typeface="Montserrat"/>
              <a:ea typeface="Montserrat"/>
              <a:cs typeface="Montserrat"/>
              <a:sym typeface="Montserrat"/>
            </a:endParaRPr>
          </a:p>
        </p:txBody>
      </p:sp>
      <p:sp>
        <p:nvSpPr>
          <p:cNvPr id="309" name="Google Shape;30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5"/>
          <p:cNvPicPr preferRelativeResize="0"/>
          <p:nvPr/>
        </p:nvPicPr>
        <p:blipFill>
          <a:blip r:embed="rId3">
            <a:alphaModFix/>
          </a:blip>
          <a:stretch>
            <a:fillRect/>
          </a:stretch>
        </p:blipFill>
        <p:spPr>
          <a:xfrm>
            <a:off x="4819949" y="926733"/>
            <a:ext cx="3446940" cy="2634939"/>
          </a:xfrm>
          <a:prstGeom prst="rect">
            <a:avLst/>
          </a:prstGeom>
          <a:noFill/>
          <a:ln>
            <a:noFill/>
          </a:ln>
        </p:spPr>
      </p:pic>
      <p:sp>
        <p:nvSpPr>
          <p:cNvPr id="315" name="Google Shape;315;p35"/>
          <p:cNvSpPr txBox="1"/>
          <p:nvPr/>
        </p:nvSpPr>
        <p:spPr>
          <a:xfrm>
            <a:off x="4572000" y="77030"/>
            <a:ext cx="4283700" cy="8391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449" b="1">
                <a:solidFill>
                  <a:srgbClr val="96989A"/>
                </a:solidFill>
                <a:latin typeface="Montserrat"/>
                <a:ea typeface="Montserrat"/>
                <a:cs typeface="Montserrat"/>
                <a:sym typeface="Montserrat"/>
              </a:rPr>
              <a:t>Meet Greenhouse Annual MWh Heating demand  </a:t>
            </a:r>
            <a:r>
              <a:rPr lang="en" sz="1449">
                <a:solidFill>
                  <a:srgbClr val="96989A"/>
                </a:solidFill>
                <a:latin typeface="Montserrat"/>
                <a:ea typeface="Montserrat"/>
                <a:cs typeface="Montserrat"/>
                <a:sym typeface="Montserrat"/>
              </a:rPr>
              <a:t>@ 10MW DC with Seasonal Storage = ~20 Hectares</a:t>
            </a:r>
            <a:endParaRPr sz="1449">
              <a:solidFill>
                <a:srgbClr val="96989A"/>
              </a:solidFill>
              <a:latin typeface="Montserrat"/>
              <a:ea typeface="Montserrat"/>
              <a:cs typeface="Montserrat"/>
              <a:sym typeface="Montserrat"/>
            </a:endParaRPr>
          </a:p>
        </p:txBody>
      </p:sp>
      <p:sp>
        <p:nvSpPr>
          <p:cNvPr id="316" name="Google Shape;316;p35"/>
          <p:cNvSpPr txBox="1"/>
          <p:nvPr/>
        </p:nvSpPr>
        <p:spPr>
          <a:xfrm>
            <a:off x="574200" y="3609663"/>
            <a:ext cx="7995600" cy="157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30" b="1">
                <a:solidFill>
                  <a:srgbClr val="96989A"/>
                </a:solidFill>
                <a:latin typeface="Montserrat"/>
                <a:ea typeface="Montserrat"/>
                <a:cs typeface="Montserrat"/>
                <a:sym typeface="Montserrat"/>
              </a:rPr>
              <a:t>40–45°N</a:t>
            </a:r>
            <a:r>
              <a:rPr lang="en" sz="1130">
                <a:solidFill>
                  <a:srgbClr val="96989A"/>
                </a:solidFill>
                <a:latin typeface="Montserrat"/>
                <a:ea typeface="Montserrat"/>
                <a:cs typeface="Montserrat"/>
                <a:sym typeface="Montserrat"/>
              </a:rPr>
              <a:t> (e.g., Southern Ontario/Northern US): Greenhouses here typically average around </a:t>
            </a:r>
            <a:r>
              <a:rPr lang="en" sz="1130" b="1">
                <a:solidFill>
                  <a:srgbClr val="96989A"/>
                </a:solidFill>
                <a:latin typeface="Montserrat"/>
                <a:ea typeface="Montserrat"/>
                <a:cs typeface="Montserrat"/>
                <a:sym typeface="Montserrat"/>
              </a:rPr>
              <a:t>3,000–3,500 MWh/ha/y.</a:t>
            </a:r>
            <a:endParaRPr sz="1130" b="1">
              <a:solidFill>
                <a:srgbClr val="96989A"/>
              </a:solidFill>
              <a:latin typeface="Montserrat"/>
              <a:ea typeface="Montserrat"/>
              <a:cs typeface="Montserrat"/>
              <a:sym typeface="Montserrat"/>
            </a:endParaRPr>
          </a:p>
          <a:p>
            <a:pPr marL="0" lvl="0" indent="0" algn="l" rtl="0">
              <a:spcBef>
                <a:spcPts val="0"/>
              </a:spcBef>
              <a:spcAft>
                <a:spcPts val="0"/>
              </a:spcAft>
              <a:buNone/>
            </a:pPr>
            <a:endParaRPr sz="113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130" b="1">
                <a:solidFill>
                  <a:srgbClr val="96989A"/>
                </a:solidFill>
                <a:latin typeface="Montserrat"/>
                <a:ea typeface="Montserrat"/>
                <a:cs typeface="Montserrat"/>
                <a:sym typeface="Montserrat"/>
              </a:rPr>
              <a:t>50–55°N </a:t>
            </a:r>
            <a:r>
              <a:rPr lang="en" sz="1130">
                <a:solidFill>
                  <a:srgbClr val="96989A"/>
                </a:solidFill>
                <a:latin typeface="Montserrat"/>
                <a:ea typeface="Montserrat"/>
                <a:cs typeface="Montserrat"/>
                <a:sym typeface="Montserrat"/>
              </a:rPr>
              <a:t>(e.g., Netherlands/Central Germany): Intensive Dutch greenhouses often fall into the </a:t>
            </a:r>
            <a:r>
              <a:rPr lang="en" sz="1130" b="1">
                <a:solidFill>
                  <a:srgbClr val="96989A"/>
                </a:solidFill>
                <a:latin typeface="Montserrat"/>
                <a:ea typeface="Montserrat"/>
                <a:cs typeface="Montserrat"/>
                <a:sym typeface="Montserrat"/>
              </a:rPr>
              <a:t>4,500–5,000 MWh/ha/y</a:t>
            </a:r>
            <a:r>
              <a:rPr lang="en" sz="1130">
                <a:solidFill>
                  <a:srgbClr val="96989A"/>
                </a:solidFill>
                <a:latin typeface="Montserrat"/>
                <a:ea typeface="Montserrat"/>
                <a:cs typeface="Montserrat"/>
                <a:sym typeface="Montserrat"/>
              </a:rPr>
              <a:t> range to maintain high yields in winter.</a:t>
            </a:r>
            <a:endParaRPr sz="1130">
              <a:solidFill>
                <a:srgbClr val="96989A"/>
              </a:solidFill>
              <a:latin typeface="Montserrat"/>
              <a:ea typeface="Montserrat"/>
              <a:cs typeface="Montserrat"/>
              <a:sym typeface="Montserrat"/>
            </a:endParaRPr>
          </a:p>
          <a:p>
            <a:pPr marL="0" lvl="0" indent="0" algn="l" rtl="0">
              <a:spcBef>
                <a:spcPts val="0"/>
              </a:spcBef>
              <a:spcAft>
                <a:spcPts val="0"/>
              </a:spcAft>
              <a:buNone/>
            </a:pPr>
            <a:endParaRPr sz="113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130" b="1">
                <a:solidFill>
                  <a:srgbClr val="96989A"/>
                </a:solidFill>
                <a:latin typeface="Montserrat"/>
                <a:ea typeface="Montserrat"/>
                <a:cs typeface="Montserrat"/>
                <a:sym typeface="Montserrat"/>
              </a:rPr>
              <a:t>60°N+</a:t>
            </a:r>
            <a:r>
              <a:rPr lang="en" sz="1130">
                <a:solidFill>
                  <a:srgbClr val="96989A"/>
                </a:solidFill>
                <a:latin typeface="Montserrat"/>
                <a:ea typeface="Montserrat"/>
                <a:cs typeface="Montserrat"/>
                <a:sym typeface="Montserrat"/>
              </a:rPr>
              <a:t> (e.g., Finland/Northern Canada): Energy needs can exceed </a:t>
            </a:r>
            <a:r>
              <a:rPr lang="en" sz="1130" b="1">
                <a:solidFill>
                  <a:srgbClr val="96989A"/>
                </a:solidFill>
                <a:latin typeface="Montserrat"/>
                <a:ea typeface="Montserrat"/>
                <a:cs typeface="Montserrat"/>
                <a:sym typeface="Montserrat"/>
              </a:rPr>
              <a:t>7,000 MWh/ha/y </a:t>
            </a:r>
            <a:r>
              <a:rPr lang="en" sz="1130">
                <a:solidFill>
                  <a:srgbClr val="96989A"/>
                </a:solidFill>
                <a:latin typeface="Montserrat"/>
                <a:ea typeface="Montserrat"/>
                <a:cs typeface="Montserrat"/>
                <a:sym typeface="Montserrat"/>
              </a:rPr>
              <a:t>if producing high-light crops like cucumbers throughout the winter.</a:t>
            </a:r>
            <a:endParaRPr sz="1130">
              <a:solidFill>
                <a:srgbClr val="96989A"/>
              </a:solidFill>
              <a:latin typeface="Montserrat"/>
              <a:ea typeface="Montserrat"/>
              <a:cs typeface="Montserrat"/>
              <a:sym typeface="Montserrat"/>
            </a:endParaRPr>
          </a:p>
        </p:txBody>
      </p:sp>
      <p:sp>
        <p:nvSpPr>
          <p:cNvPr id="317" name="Google Shape;317;p35"/>
          <p:cNvSpPr txBox="1"/>
          <p:nvPr/>
        </p:nvSpPr>
        <p:spPr>
          <a:xfrm>
            <a:off x="288425" y="130405"/>
            <a:ext cx="4283700" cy="5472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449" b="1">
                <a:solidFill>
                  <a:srgbClr val="96989A"/>
                </a:solidFill>
                <a:latin typeface="Montserrat"/>
                <a:ea typeface="Montserrat"/>
                <a:cs typeface="Montserrat"/>
                <a:sym typeface="Montserrat"/>
              </a:rPr>
              <a:t>Meet Greenhouse Peak Heating demand </a:t>
            </a:r>
            <a:r>
              <a:rPr lang="en" sz="1449">
                <a:solidFill>
                  <a:srgbClr val="96989A"/>
                </a:solidFill>
                <a:latin typeface="Montserrat"/>
                <a:ea typeface="Montserrat"/>
                <a:cs typeface="Montserrat"/>
                <a:sym typeface="Montserrat"/>
              </a:rPr>
              <a:t>~10MW = 4-6 Hectares</a:t>
            </a:r>
            <a:r>
              <a:rPr lang="en" sz="1449">
                <a:solidFill>
                  <a:srgbClr val="96989A"/>
                </a:solidFill>
                <a:latin typeface="Montserrat Light"/>
                <a:ea typeface="Montserrat Light"/>
                <a:cs typeface="Montserrat Light"/>
                <a:sym typeface="Montserrat Light"/>
              </a:rPr>
              <a:t> </a:t>
            </a:r>
            <a:endParaRPr sz="1449">
              <a:solidFill>
                <a:srgbClr val="96989A"/>
              </a:solidFill>
              <a:latin typeface="Montserrat Light"/>
              <a:ea typeface="Montserrat Light"/>
              <a:cs typeface="Montserrat Light"/>
              <a:sym typeface="Montserrat Light"/>
            </a:endParaRPr>
          </a:p>
        </p:txBody>
      </p:sp>
      <p:pic>
        <p:nvPicPr>
          <p:cNvPr id="318" name="Google Shape;318;p35"/>
          <p:cNvPicPr preferRelativeResize="0"/>
          <p:nvPr/>
        </p:nvPicPr>
        <p:blipFill>
          <a:blip r:embed="rId4">
            <a:alphaModFix/>
          </a:blip>
          <a:stretch>
            <a:fillRect/>
          </a:stretch>
        </p:blipFill>
        <p:spPr>
          <a:xfrm>
            <a:off x="719313" y="1045943"/>
            <a:ext cx="3435322" cy="2621975"/>
          </a:xfrm>
          <a:prstGeom prst="rect">
            <a:avLst/>
          </a:prstGeom>
          <a:noFill/>
          <a:ln>
            <a:noFill/>
          </a:ln>
        </p:spPr>
      </p:pic>
      <p:sp>
        <p:nvSpPr>
          <p:cNvPr id="319" name="Google Shape;31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23</a:t>
            </a:fld>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36"/>
          <p:cNvPicPr preferRelativeResize="0"/>
          <p:nvPr/>
        </p:nvPicPr>
        <p:blipFill>
          <a:blip r:embed="rId3">
            <a:alphaModFix/>
          </a:blip>
          <a:stretch>
            <a:fillRect/>
          </a:stretch>
        </p:blipFill>
        <p:spPr>
          <a:xfrm>
            <a:off x="323081" y="1231025"/>
            <a:ext cx="4194994" cy="3211570"/>
          </a:xfrm>
          <a:prstGeom prst="rect">
            <a:avLst/>
          </a:prstGeom>
          <a:noFill/>
          <a:ln>
            <a:noFill/>
          </a:ln>
        </p:spPr>
      </p:pic>
      <p:sp>
        <p:nvSpPr>
          <p:cNvPr id="325" name="Google Shape;325;p36"/>
          <p:cNvSpPr txBox="1"/>
          <p:nvPr/>
        </p:nvSpPr>
        <p:spPr>
          <a:xfrm>
            <a:off x="5217371" y="802625"/>
            <a:ext cx="2963100" cy="3063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249" b="1">
                <a:solidFill>
                  <a:srgbClr val="96989A"/>
                </a:solidFill>
                <a:latin typeface="Montserrat"/>
                <a:ea typeface="Montserrat"/>
                <a:cs typeface="Montserrat"/>
                <a:sym typeface="Montserrat"/>
              </a:rPr>
              <a:t>Ontario Sizing Example</a:t>
            </a:r>
            <a:endParaRPr sz="1249" b="1">
              <a:solidFill>
                <a:srgbClr val="96989A"/>
              </a:solidFill>
              <a:latin typeface="Montserrat"/>
              <a:ea typeface="Montserrat"/>
              <a:cs typeface="Montserrat"/>
              <a:sym typeface="Montserrat"/>
            </a:endParaRPr>
          </a:p>
        </p:txBody>
      </p:sp>
      <p:sp>
        <p:nvSpPr>
          <p:cNvPr id="326" name="Google Shape;326;p36"/>
          <p:cNvSpPr txBox="1"/>
          <p:nvPr/>
        </p:nvSpPr>
        <p:spPr>
          <a:xfrm>
            <a:off x="141475" y="541900"/>
            <a:ext cx="4430400" cy="8964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r>
              <a:rPr lang="en" sz="1449" b="1">
                <a:solidFill>
                  <a:srgbClr val="96989A"/>
                </a:solidFill>
                <a:latin typeface="Montserrat"/>
                <a:ea typeface="Montserrat"/>
                <a:cs typeface="Montserrat"/>
                <a:sym typeface="Montserrat"/>
              </a:rPr>
              <a:t>Maximize Data Center Heat reuse </a:t>
            </a:r>
            <a:endParaRPr sz="1449" b="1">
              <a:solidFill>
                <a:srgbClr val="96989A"/>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449">
                <a:solidFill>
                  <a:srgbClr val="96989A"/>
                </a:solidFill>
                <a:latin typeface="Montserrat"/>
                <a:ea typeface="Montserrat"/>
                <a:cs typeface="Montserrat"/>
                <a:sym typeface="Montserrat"/>
              </a:rPr>
              <a:t>@ 10 MW of rejected heat ~32 Hectares</a:t>
            </a:r>
            <a:endParaRPr sz="1449">
              <a:solidFill>
                <a:srgbClr val="96989A"/>
              </a:solidFill>
              <a:latin typeface="Montserrat"/>
              <a:ea typeface="Montserrat"/>
              <a:cs typeface="Montserrat"/>
              <a:sym typeface="Montserrat"/>
            </a:endParaRPr>
          </a:p>
        </p:txBody>
      </p:sp>
      <p:graphicFrame>
        <p:nvGraphicFramePr>
          <p:cNvPr id="327" name="Google Shape;327;p36"/>
          <p:cNvGraphicFramePr/>
          <p:nvPr/>
        </p:nvGraphicFramePr>
        <p:xfrm>
          <a:off x="4571875" y="1394175"/>
          <a:ext cx="3000000" cy="3000000"/>
        </p:xfrm>
        <a:graphic>
          <a:graphicData uri="http://schemas.openxmlformats.org/drawingml/2006/table">
            <a:tbl>
              <a:tblPr>
                <a:noFill/>
                <a:tableStyleId>{AB62173E-1F82-46DC-9C02-93E8AD04F532}</a:tableStyleId>
              </a:tblPr>
              <a:tblGrid>
                <a:gridCol w="645375">
                  <a:extLst>
                    <a:ext uri="{9D8B030D-6E8A-4147-A177-3AD203B41FA5}">
                      <a16:colId xmlns:a16="http://schemas.microsoft.com/office/drawing/2014/main" val="20000"/>
                    </a:ext>
                  </a:extLst>
                </a:gridCol>
                <a:gridCol w="793825">
                  <a:extLst>
                    <a:ext uri="{9D8B030D-6E8A-4147-A177-3AD203B41FA5}">
                      <a16:colId xmlns:a16="http://schemas.microsoft.com/office/drawing/2014/main" val="20001"/>
                    </a:ext>
                  </a:extLst>
                </a:gridCol>
                <a:gridCol w="748225">
                  <a:extLst>
                    <a:ext uri="{9D8B030D-6E8A-4147-A177-3AD203B41FA5}">
                      <a16:colId xmlns:a16="http://schemas.microsoft.com/office/drawing/2014/main" val="20002"/>
                    </a:ext>
                  </a:extLst>
                </a:gridCol>
                <a:gridCol w="1013900">
                  <a:extLst>
                    <a:ext uri="{9D8B030D-6E8A-4147-A177-3AD203B41FA5}">
                      <a16:colId xmlns:a16="http://schemas.microsoft.com/office/drawing/2014/main" val="20003"/>
                    </a:ext>
                  </a:extLst>
                </a:gridCol>
                <a:gridCol w="776975">
                  <a:extLst>
                    <a:ext uri="{9D8B030D-6E8A-4147-A177-3AD203B41FA5}">
                      <a16:colId xmlns:a16="http://schemas.microsoft.com/office/drawing/2014/main" val="20004"/>
                    </a:ext>
                  </a:extLst>
                </a:gridCol>
              </a:tblGrid>
              <a:tr h="742775">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Strategy</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Greenhouse Size</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 </a:t>
                      </a:r>
                      <a:endParaRPr sz="900" b="1">
                        <a:solidFill>
                          <a:srgbClr val="3AB44E"/>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of Waste Heat Utilized</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 </a:t>
                      </a:r>
                      <a:endParaRPr sz="900" b="1">
                        <a:solidFill>
                          <a:srgbClr val="3AB44E"/>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of Greenhouse Demand Covered</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Backup Boiler Needed?</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6737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Peak Match (Small)</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 – 8 ha</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~18%</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100%</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No (HP covers peak)</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extLst>
                  <a:ext uri="{0D108BD9-81ED-4DB2-BD59-A6C34878D82A}">
                    <a16:rowId xmlns:a16="http://schemas.microsoft.com/office/drawing/2014/main" val="10001"/>
                  </a:ext>
                </a:extLst>
              </a:tr>
              <a:tr h="56737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Base Load (Optimal)</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25 – 35 ha</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~60 – 65%</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70 – 80%</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Yes (for extreme cold)</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extLst>
                  <a:ext uri="{0D108BD9-81ED-4DB2-BD59-A6C34878D82A}">
                    <a16:rowId xmlns:a16="http://schemas.microsoft.com/office/drawing/2014/main" val="10002"/>
                  </a:ext>
                </a:extLst>
              </a:tr>
              <a:tr h="567375">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Annual Match (Large)</a:t>
                      </a:r>
                      <a:endParaRPr sz="900">
                        <a:solidFill>
                          <a:srgbClr val="3AB44E"/>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&gt;50 ha</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~70 – 80%</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&lt;50%</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Massive boiler plant</a:t>
                      </a:r>
                      <a:endParaRPr sz="900">
                        <a:solidFill>
                          <a:srgbClr val="96989A"/>
                        </a:solidFill>
                        <a:latin typeface="Montserrat"/>
                        <a:ea typeface="Montserrat"/>
                        <a:cs typeface="Montserrat"/>
                        <a:sym typeface="Montserrat"/>
                      </a:endParaRPr>
                    </a:p>
                  </a:txBody>
                  <a:tcPr marL="28575" marR="28575" marT="19050" marB="19050" anchor="b">
                    <a:lnL w="9525" cap="flat" cmpd="sng">
                      <a:solidFill>
                        <a:srgbClr val="B5B7B9"/>
                      </a:solidFill>
                      <a:prstDash val="solid"/>
                      <a:round/>
                      <a:headEnd type="none" w="sm" len="sm"/>
                      <a:tailEnd type="none" w="sm" len="sm"/>
                    </a:lnL>
                    <a:lnR w="9525" cap="flat" cmpd="sng">
                      <a:solidFill>
                        <a:srgbClr val="B5B7B9"/>
                      </a:solidFill>
                      <a:prstDash val="solid"/>
                      <a:round/>
                      <a:headEnd type="none" w="sm" len="sm"/>
                      <a:tailEnd type="none" w="sm" len="sm"/>
                    </a:lnR>
                    <a:lnT w="9525" cap="flat" cmpd="sng">
                      <a:solidFill>
                        <a:srgbClr val="B5B7B9"/>
                      </a:solidFill>
                      <a:prstDash val="solid"/>
                      <a:round/>
                      <a:headEnd type="none" w="sm" len="sm"/>
                      <a:tailEnd type="none" w="sm" len="sm"/>
                    </a:lnT>
                    <a:lnB w="9525" cap="flat" cmpd="sng">
                      <a:solidFill>
                        <a:srgbClr val="B5B7B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28" name="Google Shape;32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None/>
            </a:pPr>
            <a:fld id="{00000000-1234-1234-1234-123412341234}" type="slidenum">
              <a:rPr lang="en">
                <a:latin typeface="Montserrat"/>
                <a:ea typeface="Montserrat"/>
                <a:cs typeface="Montserrat"/>
                <a:sym typeface="Montserrat"/>
              </a:rPr>
              <a:t>24</a:t>
            </a:fld>
            <a:endParaRPr>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p:nvPr/>
        </p:nvSpPr>
        <p:spPr>
          <a:xfrm>
            <a:off x="574200" y="404847"/>
            <a:ext cx="7995600" cy="99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Greenhouse Sizing Formula: </a:t>
            </a:r>
            <a:br>
              <a:rPr lang="en" sz="2630">
                <a:solidFill>
                  <a:srgbClr val="96989A"/>
                </a:solidFill>
                <a:latin typeface="Montserrat SemiBold"/>
                <a:ea typeface="Montserrat SemiBold"/>
                <a:cs typeface="Montserrat SemiBold"/>
                <a:sym typeface="Montserrat SemiBold"/>
              </a:rPr>
            </a:br>
            <a:r>
              <a:rPr lang="en" sz="2630">
                <a:solidFill>
                  <a:srgbClr val="96989A"/>
                </a:solidFill>
                <a:latin typeface="Montserrat SemiBold"/>
                <a:ea typeface="Montserrat SemiBold"/>
                <a:cs typeface="Montserrat SemiBold"/>
                <a:sym typeface="Montserrat SemiBold"/>
              </a:rPr>
              <a:t>The "DC-to-Food" Formula (for Peak Need)</a:t>
            </a:r>
            <a:endParaRPr sz="2630">
              <a:solidFill>
                <a:srgbClr val="96989A"/>
              </a:solidFill>
              <a:latin typeface="Montserrat SemiBold"/>
              <a:ea typeface="Montserrat SemiBold"/>
              <a:cs typeface="Montserrat SemiBold"/>
              <a:sym typeface="Montserrat SemiBold"/>
            </a:endParaRPr>
          </a:p>
        </p:txBody>
      </p:sp>
      <p:sp>
        <p:nvSpPr>
          <p:cNvPr id="334" name="Google Shape;334;p37"/>
          <p:cNvSpPr txBox="1"/>
          <p:nvPr/>
        </p:nvSpPr>
        <p:spPr>
          <a:xfrm>
            <a:off x="574200" y="1527500"/>
            <a:ext cx="7995600" cy="345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6989A"/>
                </a:solidFill>
                <a:latin typeface="Montserrat"/>
                <a:ea typeface="Montserrat"/>
                <a:cs typeface="Montserrat"/>
                <a:sym typeface="Montserrat"/>
              </a:rPr>
              <a:t>H (Hectares) = (P</a:t>
            </a:r>
            <a:r>
              <a:rPr lang="en" sz="1200" baseline="-25000">
                <a:solidFill>
                  <a:srgbClr val="96989A"/>
                </a:solidFill>
                <a:latin typeface="Montserrat"/>
                <a:ea typeface="Montserrat"/>
                <a:cs typeface="Montserrat"/>
                <a:sym typeface="Montserrat"/>
              </a:rPr>
              <a:t>DC</a:t>
            </a:r>
            <a:r>
              <a:rPr lang="en" sz="1200">
                <a:solidFill>
                  <a:srgbClr val="96989A"/>
                </a:solidFill>
                <a:latin typeface="Montserrat"/>
                <a:ea typeface="Montserrat"/>
                <a:cs typeface="Montserrat"/>
                <a:sym typeface="Montserrat"/>
              </a:rPr>
              <a:t> x N</a:t>
            </a:r>
            <a:r>
              <a:rPr lang="en" sz="1200" baseline="-25000">
                <a:solidFill>
                  <a:srgbClr val="96989A"/>
                </a:solidFill>
                <a:latin typeface="Montserrat"/>
                <a:ea typeface="Montserrat"/>
                <a:cs typeface="Montserrat"/>
                <a:sym typeface="Montserrat"/>
              </a:rPr>
              <a:t>rec</a:t>
            </a:r>
            <a:r>
              <a:rPr lang="en" sz="1200">
                <a:solidFill>
                  <a:srgbClr val="96989A"/>
                </a:solidFill>
                <a:latin typeface="Montserrat"/>
                <a:ea typeface="Montserrat"/>
                <a:cs typeface="Montserrat"/>
                <a:sym typeface="Montserrat"/>
              </a:rPr>
              <a:t>)</a:t>
            </a:r>
            <a:r>
              <a:rPr lang="en" sz="1200" baseline="-25000">
                <a:solidFill>
                  <a:srgbClr val="96989A"/>
                </a:solidFill>
                <a:latin typeface="Montserrat"/>
                <a:ea typeface="Montserrat"/>
                <a:cs typeface="Montserrat"/>
                <a:sym typeface="Montserrat"/>
              </a:rPr>
              <a:t>   </a:t>
            </a:r>
            <a:r>
              <a:rPr lang="en" sz="1200">
                <a:solidFill>
                  <a:srgbClr val="96989A"/>
                </a:solidFill>
                <a:latin typeface="Montserrat"/>
                <a:ea typeface="Montserrat"/>
                <a:cs typeface="Montserrat"/>
                <a:sym typeface="Montserrat"/>
              </a:rPr>
              <a:t> /  Peak Heat Demand (MW/ha)</a:t>
            </a:r>
            <a:endParaRPr sz="1200">
              <a:solidFill>
                <a:srgbClr val="96989A"/>
              </a:solidFill>
              <a:latin typeface="Montserrat"/>
              <a:ea typeface="Montserrat"/>
              <a:cs typeface="Montserrat"/>
              <a:sym typeface="Montserrat"/>
            </a:endParaRPr>
          </a:p>
          <a:p>
            <a:pPr marL="0" lvl="0" indent="0" algn="l" rtl="0">
              <a:spcBef>
                <a:spcPts val="0"/>
              </a:spcBef>
              <a:spcAft>
                <a:spcPts val="0"/>
              </a:spcAft>
              <a:buNone/>
            </a:pPr>
            <a:endParaRPr sz="120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00">
                <a:solidFill>
                  <a:srgbClr val="96989A"/>
                </a:solidFill>
                <a:latin typeface="Montserrat"/>
                <a:ea typeface="Montserrat"/>
                <a:cs typeface="Montserrat"/>
                <a:sym typeface="Montserrat"/>
              </a:rPr>
              <a:t>Y (Annual Yield in Tonnes) = H x Y</a:t>
            </a:r>
            <a:r>
              <a:rPr lang="en" sz="1200" baseline="-25000">
                <a:solidFill>
                  <a:srgbClr val="96989A"/>
                </a:solidFill>
                <a:latin typeface="Montserrat"/>
                <a:ea typeface="Montserrat"/>
                <a:cs typeface="Montserrat"/>
                <a:sym typeface="Montserrat"/>
              </a:rPr>
              <a:t>crop</a:t>
            </a:r>
            <a:endParaRPr sz="1200" baseline="-25000">
              <a:solidFill>
                <a:srgbClr val="96989A"/>
              </a:solidFill>
              <a:latin typeface="Montserrat"/>
              <a:ea typeface="Montserrat"/>
              <a:cs typeface="Montserrat"/>
              <a:sym typeface="Montserrat"/>
            </a:endParaRPr>
          </a:p>
          <a:p>
            <a:pPr marL="0" lvl="0" indent="0" algn="l" rtl="0">
              <a:spcBef>
                <a:spcPts val="0"/>
              </a:spcBef>
              <a:spcAft>
                <a:spcPts val="0"/>
              </a:spcAft>
              <a:buNone/>
            </a:pPr>
            <a:endParaRPr sz="120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00">
                <a:solidFill>
                  <a:srgbClr val="96989A"/>
                </a:solidFill>
                <a:latin typeface="Montserrat"/>
                <a:ea typeface="Montserrat"/>
                <a:cs typeface="Montserrat"/>
                <a:sym typeface="Montserrat"/>
              </a:rPr>
              <a:t>PDC = Data Center IT Load (MW)</a:t>
            </a:r>
            <a:endParaRPr sz="120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00">
                <a:solidFill>
                  <a:srgbClr val="96989A"/>
                </a:solidFill>
                <a:latin typeface="Montserrat"/>
                <a:ea typeface="Montserrat"/>
                <a:cs typeface="Montserrat"/>
                <a:sym typeface="Montserrat"/>
              </a:rPr>
              <a:t>N</a:t>
            </a:r>
            <a:r>
              <a:rPr lang="en" sz="1200" baseline="-25000">
                <a:solidFill>
                  <a:srgbClr val="96989A"/>
                </a:solidFill>
                <a:latin typeface="Montserrat"/>
                <a:ea typeface="Montserrat"/>
                <a:cs typeface="Montserrat"/>
                <a:sym typeface="Montserrat"/>
              </a:rPr>
              <a:t>rec</a:t>
            </a:r>
            <a:r>
              <a:rPr lang="en" sz="1200">
                <a:solidFill>
                  <a:srgbClr val="96989A"/>
                </a:solidFill>
                <a:latin typeface="Montserrat"/>
                <a:ea typeface="Montserrat"/>
                <a:cs typeface="Montserrat"/>
                <a:sym typeface="Montserrat"/>
              </a:rPr>
              <a:t> = Recovery Efficiency (Typically 0.70 or 70% of IT load is recoverable as usable heat)</a:t>
            </a:r>
            <a:endParaRPr sz="120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00">
                <a:solidFill>
                  <a:srgbClr val="96989A"/>
                </a:solidFill>
                <a:latin typeface="Montserrat"/>
                <a:ea typeface="Montserrat"/>
                <a:cs typeface="Montserrat"/>
                <a:sym typeface="Montserrat"/>
              </a:rPr>
              <a:t>Peak Heat Demand = Maximum MW required per hectare based on location </a:t>
            </a:r>
            <a:endParaRPr sz="120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00">
                <a:solidFill>
                  <a:srgbClr val="96989A"/>
                </a:solidFill>
                <a:latin typeface="Montserrat"/>
                <a:ea typeface="Montserrat"/>
                <a:cs typeface="Montserrat"/>
                <a:sym typeface="Montserrat"/>
              </a:rPr>
              <a:t>Y</a:t>
            </a:r>
            <a:r>
              <a:rPr lang="en" sz="1200" baseline="-25000">
                <a:solidFill>
                  <a:srgbClr val="96989A"/>
                </a:solidFill>
                <a:latin typeface="Montserrat"/>
                <a:ea typeface="Montserrat"/>
                <a:cs typeface="Montserrat"/>
                <a:sym typeface="Montserrat"/>
              </a:rPr>
              <a:t>crop</a:t>
            </a:r>
            <a:r>
              <a:rPr lang="en" sz="1200">
                <a:solidFill>
                  <a:srgbClr val="96989A"/>
                </a:solidFill>
                <a:latin typeface="Montserrat"/>
                <a:ea typeface="Montserrat"/>
                <a:cs typeface="Montserrat"/>
                <a:sym typeface="Montserrat"/>
              </a:rPr>
              <a:t> = Typical annual yield per hectare for your chosen crop (e.g., ~600 tonnes/ha for tomatoes)</a:t>
            </a:r>
            <a:endParaRPr sz="1200">
              <a:solidFill>
                <a:srgbClr val="96989A"/>
              </a:solidFill>
              <a:latin typeface="Montserrat"/>
              <a:ea typeface="Montserrat"/>
              <a:cs typeface="Montserrat"/>
              <a:sym typeface="Montserrat"/>
            </a:endParaRPr>
          </a:p>
          <a:p>
            <a:pPr marL="0" lvl="0" indent="0" algn="l" rtl="0">
              <a:spcBef>
                <a:spcPts val="0"/>
              </a:spcBef>
              <a:spcAft>
                <a:spcPts val="0"/>
              </a:spcAft>
              <a:buNone/>
            </a:pPr>
            <a:endParaRPr sz="1200">
              <a:solidFill>
                <a:srgbClr val="96989A"/>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 sz="1200" b="1">
                <a:solidFill>
                  <a:srgbClr val="96989A"/>
                </a:solidFill>
                <a:latin typeface="Montserrat"/>
                <a:ea typeface="Montserrat"/>
                <a:cs typeface="Montserrat"/>
                <a:sym typeface="Montserrat"/>
              </a:rPr>
              <a:t>Practical Example: 10 MW Data Center in Ontario</a:t>
            </a:r>
            <a:endParaRPr sz="1200" b="1">
              <a:solidFill>
                <a:srgbClr val="96989A"/>
              </a:solidFill>
              <a:latin typeface="Montserrat"/>
              <a:ea typeface="Montserrat"/>
              <a:cs typeface="Montserrat"/>
              <a:sym typeface="Montserrat"/>
            </a:endParaRPr>
          </a:p>
          <a:p>
            <a:pPr marL="0" lvl="0" indent="0" algn="l" rtl="0">
              <a:lnSpc>
                <a:spcPct val="115000"/>
              </a:lnSpc>
              <a:spcBef>
                <a:spcPts val="400"/>
              </a:spcBef>
              <a:spcAft>
                <a:spcPts val="0"/>
              </a:spcAft>
              <a:buClr>
                <a:schemeClr val="dk1"/>
              </a:buClr>
              <a:buSzPts val="1100"/>
              <a:buFont typeface="Arial"/>
              <a:buNone/>
            </a:pPr>
            <a:r>
              <a:rPr lang="en" sz="1200">
                <a:solidFill>
                  <a:srgbClr val="96989A"/>
                </a:solidFill>
                <a:latin typeface="Montserrat"/>
                <a:ea typeface="Montserrat"/>
                <a:cs typeface="Montserrat"/>
                <a:sym typeface="Montserrat"/>
              </a:rPr>
              <a:t>If you have a 10MW datacenter in Ontario (45N) and want to grow tomatoes:</a:t>
            </a:r>
            <a:endParaRPr sz="1200">
              <a:solidFill>
                <a:srgbClr val="96989A"/>
              </a:solidFill>
              <a:latin typeface="Montserrat"/>
              <a:ea typeface="Montserrat"/>
              <a:cs typeface="Montserrat"/>
              <a:sym typeface="Montserrat"/>
            </a:endParaRPr>
          </a:p>
          <a:p>
            <a:pPr marL="457200" lvl="0" indent="0" algn="l" rtl="0">
              <a:lnSpc>
                <a:spcPct val="115000"/>
              </a:lnSpc>
              <a:spcBef>
                <a:spcPts val="1200"/>
              </a:spcBef>
              <a:spcAft>
                <a:spcPts val="0"/>
              </a:spcAft>
              <a:buNone/>
            </a:pPr>
            <a:r>
              <a:rPr lang="en" sz="1200">
                <a:solidFill>
                  <a:srgbClr val="96989A"/>
                </a:solidFill>
                <a:latin typeface="Montserrat"/>
                <a:ea typeface="Montserrat"/>
                <a:cs typeface="Montserrat"/>
                <a:sym typeface="Montserrat"/>
              </a:rPr>
              <a:t>1.	</a:t>
            </a:r>
            <a:r>
              <a:rPr lang="en" sz="1200" b="1">
                <a:solidFill>
                  <a:srgbClr val="96989A"/>
                </a:solidFill>
                <a:latin typeface="Montserrat"/>
                <a:ea typeface="Montserrat"/>
                <a:cs typeface="Montserrat"/>
                <a:sym typeface="Montserrat"/>
              </a:rPr>
              <a:t>Recoverable Heat:</a:t>
            </a:r>
            <a:r>
              <a:rPr lang="en" sz="1200">
                <a:solidFill>
                  <a:srgbClr val="96989A"/>
                </a:solidFill>
                <a:latin typeface="Montserrat"/>
                <a:ea typeface="Montserrat"/>
                <a:cs typeface="Montserrat"/>
                <a:sym typeface="Montserrat"/>
              </a:rPr>
              <a:t> 10MW x 0.70 = 7MW available.</a:t>
            </a:r>
            <a:br>
              <a:rPr lang="en" sz="1200">
                <a:solidFill>
                  <a:srgbClr val="96989A"/>
                </a:solidFill>
                <a:latin typeface="Montserrat"/>
                <a:ea typeface="Montserrat"/>
                <a:cs typeface="Montserrat"/>
                <a:sym typeface="Montserrat"/>
              </a:rPr>
            </a:br>
            <a:r>
              <a:rPr lang="en" sz="1200">
                <a:solidFill>
                  <a:srgbClr val="96989A"/>
                </a:solidFill>
                <a:latin typeface="Montserrat"/>
                <a:ea typeface="Montserrat"/>
                <a:cs typeface="Montserrat"/>
                <a:sym typeface="Montserrat"/>
              </a:rPr>
              <a:t>2.	</a:t>
            </a:r>
            <a:r>
              <a:rPr lang="en" sz="1200" b="1">
                <a:solidFill>
                  <a:srgbClr val="96989A"/>
                </a:solidFill>
                <a:latin typeface="Montserrat"/>
                <a:ea typeface="Montserrat"/>
                <a:cs typeface="Montserrat"/>
                <a:sym typeface="Montserrat"/>
              </a:rPr>
              <a:t>Sizing Greenhouse:</a:t>
            </a:r>
            <a:r>
              <a:rPr lang="en" sz="1200">
                <a:solidFill>
                  <a:srgbClr val="96989A"/>
                </a:solidFill>
                <a:latin typeface="Montserrat"/>
                <a:ea typeface="Montserrat"/>
                <a:cs typeface="Montserrat"/>
                <a:sym typeface="Montserrat"/>
              </a:rPr>
              <a:t> 7MW / 2.8MW/ha (avg peak) = 2.5 Hectares.</a:t>
            </a:r>
            <a:br>
              <a:rPr lang="en" sz="1200">
                <a:solidFill>
                  <a:srgbClr val="96989A"/>
                </a:solidFill>
                <a:latin typeface="Montserrat"/>
                <a:ea typeface="Montserrat"/>
                <a:cs typeface="Montserrat"/>
                <a:sym typeface="Montserrat"/>
              </a:rPr>
            </a:br>
            <a:r>
              <a:rPr lang="en" sz="1200">
                <a:solidFill>
                  <a:srgbClr val="96989A"/>
                </a:solidFill>
                <a:latin typeface="Montserrat"/>
                <a:ea typeface="Montserrat"/>
                <a:cs typeface="Montserrat"/>
                <a:sym typeface="Montserrat"/>
              </a:rPr>
              <a:t>3.	</a:t>
            </a:r>
            <a:r>
              <a:rPr lang="en" sz="1200" b="1">
                <a:solidFill>
                  <a:srgbClr val="96989A"/>
                </a:solidFill>
                <a:latin typeface="Montserrat"/>
                <a:ea typeface="Montserrat"/>
                <a:cs typeface="Montserrat"/>
                <a:sym typeface="Montserrat"/>
              </a:rPr>
              <a:t>Crop Yield:</a:t>
            </a:r>
            <a:r>
              <a:rPr lang="en" sz="1200">
                <a:solidFill>
                  <a:srgbClr val="96989A"/>
                </a:solidFill>
                <a:latin typeface="Montserrat"/>
                <a:ea typeface="Montserrat"/>
                <a:cs typeface="Montserrat"/>
                <a:sym typeface="Montserrat"/>
              </a:rPr>
              <a:t> 2.5ha x 600 tonnes/ha = 1,500 Tonnes of tomatoes per year.</a:t>
            </a:r>
            <a:endParaRPr sz="1200">
              <a:solidFill>
                <a:schemeClr val="dk1"/>
              </a:solidFill>
              <a:latin typeface="Montserrat"/>
              <a:ea typeface="Montserrat"/>
              <a:cs typeface="Montserrat"/>
              <a:sym typeface="Montserrat"/>
            </a:endParaRPr>
          </a:p>
          <a:p>
            <a:pPr marL="0" lvl="0" indent="0" algn="l" rtl="0">
              <a:spcBef>
                <a:spcPts val="1200"/>
              </a:spcBef>
              <a:spcAft>
                <a:spcPts val="0"/>
              </a:spcAft>
              <a:buNone/>
            </a:pPr>
            <a:endParaRPr sz="1200">
              <a:solidFill>
                <a:srgbClr val="96989A"/>
              </a:solidFill>
              <a:latin typeface="Montserrat"/>
              <a:ea typeface="Montserrat"/>
              <a:cs typeface="Montserrat"/>
              <a:sym typeface="Montserrat"/>
            </a:endParaRPr>
          </a:p>
        </p:txBody>
      </p:sp>
      <p:sp>
        <p:nvSpPr>
          <p:cNvPr id="335" name="Google Shape;33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8"/>
          <p:cNvSpPr txBox="1"/>
          <p:nvPr/>
        </p:nvSpPr>
        <p:spPr>
          <a:xfrm>
            <a:off x="5404246" y="1438225"/>
            <a:ext cx="2963100" cy="3063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endParaRPr sz="1249" b="1">
              <a:solidFill>
                <a:srgbClr val="96989A"/>
              </a:solidFill>
              <a:latin typeface="Figtree"/>
              <a:ea typeface="Figtree"/>
              <a:cs typeface="Figtree"/>
              <a:sym typeface="Figtree"/>
            </a:endParaRPr>
          </a:p>
        </p:txBody>
      </p:sp>
      <p:sp>
        <p:nvSpPr>
          <p:cNvPr id="341" name="Google Shape;341;p38"/>
          <p:cNvSpPr txBox="1"/>
          <p:nvPr/>
        </p:nvSpPr>
        <p:spPr>
          <a:xfrm>
            <a:off x="574200" y="160464"/>
            <a:ext cx="64086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Recommendations</a:t>
            </a:r>
            <a:endParaRPr sz="2630">
              <a:solidFill>
                <a:srgbClr val="96989A"/>
              </a:solidFill>
              <a:latin typeface="Montserrat SemiBold"/>
              <a:ea typeface="Montserrat SemiBold"/>
              <a:cs typeface="Montserrat SemiBold"/>
              <a:sym typeface="Montserrat SemiBold"/>
            </a:endParaRPr>
          </a:p>
        </p:txBody>
      </p:sp>
      <p:sp>
        <p:nvSpPr>
          <p:cNvPr id="342" name="Google Shape;342;p38"/>
          <p:cNvSpPr txBox="1"/>
          <p:nvPr/>
        </p:nvSpPr>
        <p:spPr>
          <a:xfrm>
            <a:off x="574200" y="670863"/>
            <a:ext cx="8074500" cy="321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30">
                <a:solidFill>
                  <a:srgbClr val="96989A"/>
                </a:solidFill>
                <a:latin typeface="Montserrat"/>
                <a:ea typeface="Montserrat"/>
                <a:cs typeface="Montserrat"/>
                <a:sym typeface="Montserrat"/>
              </a:rPr>
              <a:t>At the end, </a:t>
            </a:r>
            <a:r>
              <a:rPr lang="en" sz="1230" b="1">
                <a:solidFill>
                  <a:srgbClr val="96989A"/>
                </a:solidFill>
                <a:latin typeface="Montserrat"/>
                <a:ea typeface="Montserrat"/>
                <a:cs typeface="Montserrat"/>
                <a:sym typeface="Montserrat"/>
              </a:rPr>
              <a:t>each site needs to be reviewed and evaluated individually </a:t>
            </a:r>
            <a:r>
              <a:rPr lang="en" sz="1230">
                <a:solidFill>
                  <a:srgbClr val="96989A"/>
                </a:solidFill>
                <a:latin typeface="Montserrat"/>
                <a:ea typeface="Montserrat"/>
                <a:cs typeface="Montserrat"/>
                <a:sym typeface="Montserrat"/>
              </a:rPr>
              <a:t>to establish the ideal heat reuse, greenhouse sizing and production facility needs.</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30">
                <a:solidFill>
                  <a:srgbClr val="96989A"/>
                </a:solidFill>
                <a:latin typeface="Montserrat"/>
                <a:ea typeface="Montserrat"/>
                <a:cs typeface="Montserrat"/>
                <a:sym typeface="Montserrat"/>
              </a:rPr>
              <a:t>It is clear that focusing on utilizing higher temperatures from datacenters rejected heat will have a measurable impact on the </a:t>
            </a:r>
            <a:r>
              <a:rPr lang="en" sz="1230" b="1">
                <a:solidFill>
                  <a:srgbClr val="96989A"/>
                </a:solidFill>
                <a:latin typeface="Montserrat"/>
                <a:ea typeface="Montserrat"/>
                <a:cs typeface="Montserrat"/>
                <a:sym typeface="Montserrat"/>
              </a:rPr>
              <a:t>reduction of natural gas use from greenhouses.</a:t>
            </a:r>
            <a:r>
              <a:rPr lang="en" sz="1230">
                <a:solidFill>
                  <a:srgbClr val="96989A"/>
                </a:solidFill>
                <a:latin typeface="Montserrat"/>
                <a:ea typeface="Montserrat"/>
                <a:cs typeface="Montserrat"/>
                <a:sym typeface="Montserrat"/>
              </a:rPr>
              <a:t> However what has a larger impact is the placement of that heat vs simply injecting that heat into the thermal storage tank from the boilers. Lower temperature thermal storage tanks should be utilized to maximize the rejected heat use. This storage has a much more meaningful impact on the heat utilization rate vs the increase in temperature of the rejected heat.</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30">
                <a:solidFill>
                  <a:srgbClr val="96989A"/>
                </a:solidFill>
                <a:latin typeface="Montserrat"/>
                <a:ea typeface="Montserrat"/>
                <a:cs typeface="Montserrat"/>
                <a:sym typeface="Montserrat"/>
              </a:rPr>
              <a:t>The sizing of greenhouses to data centers </a:t>
            </a:r>
            <a:r>
              <a:rPr lang="en" sz="1230" b="1">
                <a:solidFill>
                  <a:srgbClr val="96989A"/>
                </a:solidFill>
                <a:latin typeface="Montserrat"/>
                <a:ea typeface="Montserrat"/>
                <a:cs typeface="Montserrat"/>
                <a:sym typeface="Montserrat"/>
              </a:rPr>
              <a:t>should be maximized to utilize all the rejected heat, but not to replace all the heating needs of a greenhouse. </a:t>
            </a:r>
            <a:r>
              <a:rPr lang="en" sz="1230">
                <a:solidFill>
                  <a:srgbClr val="96989A"/>
                </a:solidFill>
                <a:latin typeface="Montserrat"/>
                <a:ea typeface="Montserrat"/>
                <a:cs typeface="Montserrat"/>
                <a:sym typeface="Montserrat"/>
              </a:rPr>
              <a:t>This will ensure commercial viability but ensure that assets are far too oversized for the peak needs, but operate to provide baseload heating needs and support ~80% of the required heat.</a:t>
            </a: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endParaRPr sz="1230">
              <a:solidFill>
                <a:srgbClr val="96989A"/>
              </a:solidFill>
              <a:latin typeface="Montserrat"/>
              <a:ea typeface="Montserrat"/>
              <a:cs typeface="Montserrat"/>
              <a:sym typeface="Montserrat"/>
            </a:endParaRPr>
          </a:p>
          <a:p>
            <a:pPr marL="0" lvl="0" indent="0" algn="l" rtl="0">
              <a:spcBef>
                <a:spcPts val="0"/>
              </a:spcBef>
              <a:spcAft>
                <a:spcPts val="0"/>
              </a:spcAft>
              <a:buNone/>
            </a:pPr>
            <a:r>
              <a:rPr lang="en" sz="1230" b="1">
                <a:solidFill>
                  <a:srgbClr val="96989A"/>
                </a:solidFill>
                <a:latin typeface="Montserrat"/>
                <a:ea typeface="Montserrat"/>
                <a:cs typeface="Montserrat"/>
                <a:sym typeface="Montserrat"/>
              </a:rPr>
              <a:t>Feasible Area Calculation (10 MW Basis):</a:t>
            </a:r>
            <a:endParaRPr sz="1230" b="1">
              <a:solidFill>
                <a:srgbClr val="96989A"/>
              </a:solidFill>
              <a:latin typeface="Montserrat"/>
              <a:ea typeface="Montserrat"/>
              <a:cs typeface="Montserrat"/>
              <a:sym typeface="Montserrat"/>
            </a:endParaRPr>
          </a:p>
        </p:txBody>
      </p:sp>
      <p:graphicFrame>
        <p:nvGraphicFramePr>
          <p:cNvPr id="343" name="Google Shape;343;p38"/>
          <p:cNvGraphicFramePr/>
          <p:nvPr/>
        </p:nvGraphicFramePr>
        <p:xfrm>
          <a:off x="593788" y="3847975"/>
          <a:ext cx="3000000" cy="3000000"/>
        </p:xfrm>
        <a:graphic>
          <a:graphicData uri="http://schemas.openxmlformats.org/drawingml/2006/table">
            <a:tbl>
              <a:tblPr>
                <a:noFill/>
                <a:tableStyleId>{AB62173E-1F82-46DC-9C02-93E8AD04F532}</a:tableStyleId>
              </a:tblPr>
              <a:tblGrid>
                <a:gridCol w="751675">
                  <a:extLst>
                    <a:ext uri="{9D8B030D-6E8A-4147-A177-3AD203B41FA5}">
                      <a16:colId xmlns:a16="http://schemas.microsoft.com/office/drawing/2014/main" val="20000"/>
                    </a:ext>
                  </a:extLst>
                </a:gridCol>
                <a:gridCol w="691575">
                  <a:extLst>
                    <a:ext uri="{9D8B030D-6E8A-4147-A177-3AD203B41FA5}">
                      <a16:colId xmlns:a16="http://schemas.microsoft.com/office/drawing/2014/main" val="20001"/>
                    </a:ext>
                  </a:extLst>
                </a:gridCol>
                <a:gridCol w="997475">
                  <a:extLst>
                    <a:ext uri="{9D8B030D-6E8A-4147-A177-3AD203B41FA5}">
                      <a16:colId xmlns:a16="http://schemas.microsoft.com/office/drawing/2014/main" val="20002"/>
                    </a:ext>
                  </a:extLst>
                </a:gridCol>
                <a:gridCol w="989100">
                  <a:extLst>
                    <a:ext uri="{9D8B030D-6E8A-4147-A177-3AD203B41FA5}">
                      <a16:colId xmlns:a16="http://schemas.microsoft.com/office/drawing/2014/main" val="20003"/>
                    </a:ext>
                  </a:extLst>
                </a:gridCol>
                <a:gridCol w="834900">
                  <a:extLst>
                    <a:ext uri="{9D8B030D-6E8A-4147-A177-3AD203B41FA5}">
                      <a16:colId xmlns:a16="http://schemas.microsoft.com/office/drawing/2014/main" val="20004"/>
                    </a:ext>
                  </a:extLst>
                </a:gridCol>
                <a:gridCol w="922175">
                  <a:extLst>
                    <a:ext uri="{9D8B030D-6E8A-4147-A177-3AD203B41FA5}">
                      <a16:colId xmlns:a16="http://schemas.microsoft.com/office/drawing/2014/main" val="20005"/>
                    </a:ext>
                  </a:extLst>
                </a:gridCol>
                <a:gridCol w="1013825">
                  <a:extLst>
                    <a:ext uri="{9D8B030D-6E8A-4147-A177-3AD203B41FA5}">
                      <a16:colId xmlns:a16="http://schemas.microsoft.com/office/drawing/2014/main" val="20006"/>
                    </a:ext>
                  </a:extLst>
                </a:gridCol>
                <a:gridCol w="1242050">
                  <a:extLst>
                    <a:ext uri="{9D8B030D-6E8A-4147-A177-3AD203B41FA5}">
                      <a16:colId xmlns:a16="http://schemas.microsoft.com/office/drawing/2014/main" val="20007"/>
                    </a:ext>
                  </a:extLst>
                </a:gridCol>
                <a:gridCol w="513650">
                  <a:extLst>
                    <a:ext uri="{9D8B030D-6E8A-4147-A177-3AD203B41FA5}">
                      <a16:colId xmlns:a16="http://schemas.microsoft.com/office/drawing/2014/main" val="20008"/>
                    </a:ext>
                  </a:extLst>
                </a:gridCol>
              </a:tblGrid>
              <a:tr h="534225">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Sizing Strategy</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MWh/yr</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Datacenter Heat Utilization</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Greenhouse demand (MWh)</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Unrecovered Heat (MWh)</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Greenhouse Size (ha)</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Tomato Production (tons)</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Population: Tomato Food Secure (5.5kg/person)</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Jobs</a:t>
                      </a:r>
                      <a:endParaRPr sz="900" b="1">
                        <a:solidFill>
                          <a:srgbClr val="3AB44E"/>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Peak Match</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87,600</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solidFill>
                            <a:srgbClr val="96989A"/>
                          </a:solidFill>
                          <a:latin typeface="Montserrat"/>
                          <a:ea typeface="Montserrat"/>
                          <a:cs typeface="Montserrat"/>
                          <a:sym typeface="Montserrat"/>
                        </a:rPr>
                        <a:t>19.9%</a:t>
                      </a:r>
                      <a:endParaRPr sz="900" b="1">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27,484</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70,146</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6.4</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2,716</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493,902</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40</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Base Load</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87,600</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solidFill>
                            <a:srgbClr val="96989A"/>
                          </a:solidFill>
                          <a:latin typeface="Montserrat"/>
                          <a:ea typeface="Montserrat"/>
                          <a:cs typeface="Montserrat"/>
                          <a:sym typeface="Montserrat"/>
                        </a:rPr>
                        <a:t>63.5%</a:t>
                      </a:r>
                      <a:endParaRPr sz="900" b="1">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87,600</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31,971</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20.4</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8,658</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1,574,207</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126</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Max Use</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87,600</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solidFill>
                            <a:srgbClr val="96989A"/>
                          </a:solidFill>
                          <a:latin typeface="Montserrat"/>
                          <a:ea typeface="Montserrat"/>
                          <a:cs typeface="Montserrat"/>
                          <a:sym typeface="Montserrat"/>
                        </a:rPr>
                        <a:t>99.6%</a:t>
                      </a:r>
                      <a:endParaRPr sz="900" b="1">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137,423</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332</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32</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13,582</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2,469,538</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rgbClr val="96989A"/>
                          </a:solidFill>
                          <a:latin typeface="Montserrat"/>
                          <a:ea typeface="Montserrat"/>
                          <a:cs typeface="Montserrat"/>
                          <a:sym typeface="Montserrat"/>
                        </a:rPr>
                        <a:t>198</a:t>
                      </a:r>
                      <a:endParaRPr sz="900">
                        <a:solidFill>
                          <a:srgbClr val="96989A"/>
                        </a:solidFill>
                        <a:latin typeface="Montserrat"/>
                        <a:ea typeface="Montserrat"/>
                        <a:cs typeface="Montserrat"/>
                        <a:sym typeface="Montserrat"/>
                      </a:endParaRPr>
                    </a:p>
                  </a:txBody>
                  <a:tcPr marL="28575" marR="28575" marT="19050" marB="19050" anchor="ctr">
                    <a:lnL w="9525" cap="flat" cmpd="sng">
                      <a:solidFill>
                        <a:srgbClr val="C5C6C8"/>
                      </a:solidFill>
                      <a:prstDash val="solid"/>
                      <a:round/>
                      <a:headEnd type="none" w="sm" len="sm"/>
                      <a:tailEnd type="none" w="sm" len="sm"/>
                    </a:lnL>
                    <a:lnR w="9525" cap="flat" cmpd="sng">
                      <a:solidFill>
                        <a:srgbClr val="C5C6C8"/>
                      </a:solidFill>
                      <a:prstDash val="solid"/>
                      <a:round/>
                      <a:headEnd type="none" w="sm" len="sm"/>
                      <a:tailEnd type="none" w="sm" len="sm"/>
                    </a:lnR>
                    <a:lnT w="9525" cap="flat" cmpd="sng">
                      <a:solidFill>
                        <a:srgbClr val="C5C6C8"/>
                      </a:solidFill>
                      <a:prstDash val="solid"/>
                      <a:round/>
                      <a:headEnd type="none" w="sm" len="sm"/>
                      <a:tailEnd type="none" w="sm" len="sm"/>
                    </a:lnT>
                    <a:lnB w="9525" cap="flat" cmpd="sng">
                      <a:solidFill>
                        <a:srgbClr val="C5C6C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44" name="Google Shape;34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9"/>
          <p:cNvSpPr txBox="1"/>
          <p:nvPr/>
        </p:nvSpPr>
        <p:spPr>
          <a:xfrm>
            <a:off x="5404246" y="1438225"/>
            <a:ext cx="2963100" cy="306300"/>
          </a:xfrm>
          <a:prstGeom prst="rect">
            <a:avLst/>
          </a:prstGeom>
          <a:noFill/>
          <a:ln>
            <a:noFill/>
          </a:ln>
        </p:spPr>
        <p:txBody>
          <a:bodyPr spcFirstLastPara="1" wrap="square" lIns="87600" tIns="87600" rIns="87600" bIns="87600" anchor="t" anchorCtr="0">
            <a:noAutofit/>
          </a:bodyPr>
          <a:lstStyle/>
          <a:p>
            <a:pPr marL="0" lvl="0" indent="0" algn="ctr" rtl="0">
              <a:lnSpc>
                <a:spcPct val="115000"/>
              </a:lnSpc>
              <a:spcBef>
                <a:spcPts val="0"/>
              </a:spcBef>
              <a:spcAft>
                <a:spcPts val="0"/>
              </a:spcAft>
              <a:buNone/>
            </a:pPr>
            <a:endParaRPr sz="1249" b="1">
              <a:solidFill>
                <a:srgbClr val="96989A"/>
              </a:solidFill>
              <a:latin typeface="Figtree"/>
              <a:ea typeface="Figtree"/>
              <a:cs typeface="Figtree"/>
              <a:sym typeface="Figtree"/>
            </a:endParaRPr>
          </a:p>
        </p:txBody>
      </p:sp>
      <p:sp>
        <p:nvSpPr>
          <p:cNvPr id="350" name="Google Shape;350;p39"/>
          <p:cNvSpPr txBox="1"/>
          <p:nvPr/>
        </p:nvSpPr>
        <p:spPr>
          <a:xfrm>
            <a:off x="574200" y="204275"/>
            <a:ext cx="64086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Next Steps</a:t>
            </a:r>
            <a:endParaRPr sz="2630">
              <a:solidFill>
                <a:srgbClr val="96989A"/>
              </a:solidFill>
              <a:latin typeface="Montserrat SemiBold"/>
              <a:ea typeface="Montserrat SemiBold"/>
              <a:cs typeface="Montserrat SemiBold"/>
              <a:sym typeface="Montserrat SemiBold"/>
            </a:endParaRPr>
          </a:p>
        </p:txBody>
      </p:sp>
      <p:sp>
        <p:nvSpPr>
          <p:cNvPr id="351" name="Google Shape;351;p39"/>
          <p:cNvSpPr txBox="1"/>
          <p:nvPr/>
        </p:nvSpPr>
        <p:spPr>
          <a:xfrm>
            <a:off x="574200" y="1200313"/>
            <a:ext cx="8074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96989A"/>
                </a:solidFill>
                <a:latin typeface="Montserrat"/>
                <a:ea typeface="Montserrat"/>
                <a:cs typeface="Montserrat"/>
                <a:sym typeface="Montserrat"/>
              </a:rPr>
              <a:t>Next research needs should focus around:</a:t>
            </a:r>
            <a:endParaRPr sz="1600">
              <a:solidFill>
                <a:srgbClr val="96989A"/>
              </a:solidFill>
              <a:latin typeface="Montserrat"/>
              <a:ea typeface="Montserrat"/>
              <a:cs typeface="Montserrat"/>
              <a:sym typeface="Montserrat"/>
            </a:endParaRPr>
          </a:p>
          <a:p>
            <a:pPr marL="457200" lvl="0" indent="-330200" algn="l" rtl="0">
              <a:spcBef>
                <a:spcPts val="0"/>
              </a:spcBef>
              <a:spcAft>
                <a:spcPts val="0"/>
              </a:spcAft>
              <a:buClr>
                <a:srgbClr val="96989A"/>
              </a:buClr>
              <a:buSzPts val="1600"/>
              <a:buFont typeface="Montserrat"/>
              <a:buChar char="●"/>
            </a:pPr>
            <a:r>
              <a:rPr lang="en" sz="1600">
                <a:solidFill>
                  <a:srgbClr val="96989A"/>
                </a:solidFill>
                <a:latin typeface="Montserrat"/>
                <a:ea typeface="Montserrat"/>
                <a:cs typeface="Montserrat"/>
                <a:sym typeface="Montserrat"/>
              </a:rPr>
              <a:t>Real time, real world data collections from data centre &amp; greenhouse.</a:t>
            </a:r>
            <a:endParaRPr sz="1600">
              <a:solidFill>
                <a:srgbClr val="96989A"/>
              </a:solidFill>
              <a:latin typeface="Montserrat"/>
              <a:ea typeface="Montserrat"/>
              <a:cs typeface="Montserrat"/>
              <a:sym typeface="Montserrat"/>
            </a:endParaRPr>
          </a:p>
          <a:p>
            <a:pPr marL="457200" lvl="0" indent="-330200" algn="l" rtl="0">
              <a:spcBef>
                <a:spcPts val="0"/>
              </a:spcBef>
              <a:spcAft>
                <a:spcPts val="0"/>
              </a:spcAft>
              <a:buClr>
                <a:srgbClr val="96989A"/>
              </a:buClr>
              <a:buSzPts val="1600"/>
              <a:buFont typeface="Montserrat"/>
              <a:buChar char="●"/>
            </a:pPr>
            <a:r>
              <a:rPr lang="en" sz="1600">
                <a:solidFill>
                  <a:srgbClr val="96989A"/>
                </a:solidFill>
                <a:latin typeface="Montserrat"/>
                <a:ea typeface="Montserrat"/>
                <a:cs typeface="Montserrat"/>
                <a:sym typeface="Montserrat"/>
              </a:rPr>
              <a:t>Site specific feasibility and sizing.  </a:t>
            </a:r>
            <a:endParaRPr sz="1600">
              <a:solidFill>
                <a:srgbClr val="96989A"/>
              </a:solidFill>
              <a:latin typeface="Montserrat"/>
              <a:ea typeface="Montserrat"/>
              <a:cs typeface="Montserrat"/>
              <a:sym typeface="Montserrat"/>
            </a:endParaRPr>
          </a:p>
          <a:p>
            <a:pPr marL="457200" lvl="0" indent="-330200" algn="l" rtl="0">
              <a:spcBef>
                <a:spcPts val="0"/>
              </a:spcBef>
              <a:spcAft>
                <a:spcPts val="0"/>
              </a:spcAft>
              <a:buClr>
                <a:srgbClr val="96989A"/>
              </a:buClr>
              <a:buSzPts val="1600"/>
              <a:buFont typeface="Montserrat"/>
              <a:buChar char="●"/>
            </a:pPr>
            <a:r>
              <a:rPr lang="en" sz="1600">
                <a:solidFill>
                  <a:srgbClr val="96989A"/>
                </a:solidFill>
                <a:latin typeface="Montserrat"/>
                <a:ea typeface="Montserrat"/>
                <a:cs typeface="Montserrat"/>
                <a:sym typeface="Montserrat"/>
              </a:rPr>
              <a:t>Thermal storage solutions.</a:t>
            </a:r>
            <a:endParaRPr sz="1600">
              <a:solidFill>
                <a:srgbClr val="96989A"/>
              </a:solidFill>
              <a:latin typeface="Montserrat"/>
              <a:ea typeface="Montserrat"/>
              <a:cs typeface="Montserrat"/>
              <a:sym typeface="Montserrat"/>
            </a:endParaRPr>
          </a:p>
          <a:p>
            <a:pPr marL="457200" lvl="0" indent="-330200" algn="l" rtl="0">
              <a:spcBef>
                <a:spcPts val="0"/>
              </a:spcBef>
              <a:spcAft>
                <a:spcPts val="0"/>
              </a:spcAft>
              <a:buClr>
                <a:srgbClr val="96989A"/>
              </a:buClr>
              <a:buSzPts val="1600"/>
              <a:buFont typeface="Montserrat"/>
              <a:buChar char="●"/>
            </a:pPr>
            <a:r>
              <a:rPr lang="en" sz="1600">
                <a:solidFill>
                  <a:srgbClr val="96989A"/>
                </a:solidFill>
                <a:latin typeface="Montserrat"/>
                <a:ea typeface="Montserrat"/>
                <a:cs typeface="Montserrat"/>
                <a:sym typeface="Montserrat"/>
              </a:rPr>
              <a:t>Heat Recovery System risk &amp; reliability analysis.</a:t>
            </a:r>
            <a:endParaRPr sz="1600">
              <a:solidFill>
                <a:srgbClr val="96989A"/>
              </a:solidFill>
              <a:latin typeface="Montserrat"/>
              <a:ea typeface="Montserrat"/>
              <a:cs typeface="Montserrat"/>
              <a:sym typeface="Montserrat"/>
            </a:endParaRPr>
          </a:p>
          <a:p>
            <a:pPr marL="0" lvl="0" indent="0" algn="l" rtl="0">
              <a:spcBef>
                <a:spcPts val="0"/>
              </a:spcBef>
              <a:spcAft>
                <a:spcPts val="0"/>
              </a:spcAft>
              <a:buNone/>
            </a:pPr>
            <a:endParaRPr sz="1600">
              <a:solidFill>
                <a:srgbClr val="96989A"/>
              </a:solidFill>
              <a:latin typeface="Montserrat"/>
              <a:ea typeface="Montserrat"/>
              <a:cs typeface="Montserrat"/>
              <a:sym typeface="Montserrat"/>
            </a:endParaRPr>
          </a:p>
          <a:p>
            <a:pPr marL="0" lvl="0" indent="0" algn="l" rtl="0">
              <a:spcBef>
                <a:spcPts val="0"/>
              </a:spcBef>
              <a:spcAft>
                <a:spcPts val="0"/>
              </a:spcAft>
              <a:buNone/>
            </a:pPr>
            <a:endParaRPr sz="1600">
              <a:solidFill>
                <a:srgbClr val="96989A"/>
              </a:solidFill>
              <a:latin typeface="Montserrat"/>
              <a:ea typeface="Montserrat"/>
              <a:cs typeface="Montserrat"/>
              <a:sym typeface="Montserrat"/>
            </a:endParaRPr>
          </a:p>
        </p:txBody>
      </p:sp>
      <p:pic>
        <p:nvPicPr>
          <p:cNvPr id="352" name="Google Shape;352;p39"/>
          <p:cNvPicPr preferRelativeResize="0"/>
          <p:nvPr/>
        </p:nvPicPr>
        <p:blipFill>
          <a:blip r:embed="rId3">
            <a:alphaModFix/>
          </a:blip>
          <a:stretch>
            <a:fillRect/>
          </a:stretch>
        </p:blipFill>
        <p:spPr>
          <a:xfrm>
            <a:off x="7148775" y="238300"/>
            <a:ext cx="1485900" cy="962025"/>
          </a:xfrm>
          <a:prstGeom prst="rect">
            <a:avLst/>
          </a:prstGeom>
          <a:noFill/>
          <a:ln>
            <a:noFill/>
          </a:ln>
        </p:spPr>
      </p:pic>
      <p:sp>
        <p:nvSpPr>
          <p:cNvPr id="353" name="Google Shape;353;p39"/>
          <p:cNvSpPr/>
          <p:nvPr/>
        </p:nvSpPr>
        <p:spPr>
          <a:xfrm>
            <a:off x="574199" y="4749623"/>
            <a:ext cx="1322400" cy="220800"/>
          </a:xfrm>
          <a:prstGeom prst="rect">
            <a:avLst/>
          </a:prstGeom>
          <a:noFill/>
          <a:ln>
            <a:noFill/>
          </a:ln>
        </p:spPr>
        <p:txBody>
          <a:bodyPr spcFirstLastPara="1" wrap="square" lIns="63100" tIns="31550" rIns="63100" bIns="31550" anchor="t" anchorCtr="0">
            <a:noAutofit/>
          </a:bodyPr>
          <a:lstStyle/>
          <a:p>
            <a:pPr marL="0" marR="0" lvl="0" indent="0" algn="l" rtl="0">
              <a:lnSpc>
                <a:spcPct val="100000"/>
              </a:lnSpc>
              <a:spcBef>
                <a:spcPts val="0"/>
              </a:spcBef>
              <a:spcAft>
                <a:spcPts val="0"/>
              </a:spcAft>
              <a:buClr>
                <a:srgbClr val="000000"/>
              </a:buClr>
              <a:buSzPts val="1243"/>
              <a:buFont typeface="Arial"/>
              <a:buNone/>
            </a:pPr>
            <a:r>
              <a:rPr lang="en" sz="966">
                <a:solidFill>
                  <a:srgbClr val="3AB44E"/>
                </a:solidFill>
                <a:latin typeface="Montserrat SemiBold"/>
                <a:ea typeface="Montserrat SemiBold"/>
                <a:cs typeface="Montserrat SemiBold"/>
                <a:sym typeface="Montserrat SemiBold"/>
              </a:rPr>
              <a:t>END SLIDE</a:t>
            </a:r>
            <a:r>
              <a:rPr lang="en" sz="966" i="0" u="none" strike="noStrike" cap="none">
                <a:solidFill>
                  <a:srgbClr val="96989A"/>
                </a:solidFill>
                <a:latin typeface="Lato"/>
                <a:ea typeface="Lato"/>
                <a:cs typeface="Lato"/>
                <a:sym typeface="Lato"/>
              </a:rPr>
              <a:t> </a:t>
            </a:r>
            <a:endParaRPr sz="966" i="0" u="none" strike="noStrike" cap="none">
              <a:solidFill>
                <a:srgbClr val="000000"/>
              </a:solidFill>
              <a:latin typeface="Lato"/>
              <a:ea typeface="Lato"/>
              <a:cs typeface="Lato"/>
              <a:sym typeface="Lato"/>
            </a:endParaRPr>
          </a:p>
        </p:txBody>
      </p:sp>
      <p:sp>
        <p:nvSpPr>
          <p:cNvPr id="354" name="Google Shape;35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27</a:t>
            </a:fld>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p:nvPr/>
        </p:nvSpPr>
        <p:spPr>
          <a:xfrm>
            <a:off x="574200" y="394161"/>
            <a:ext cx="6914100" cy="99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Typical growing temperatures greenhouse crops</a:t>
            </a:r>
            <a:endParaRPr sz="2630">
              <a:solidFill>
                <a:srgbClr val="96989A"/>
              </a:solidFill>
              <a:latin typeface="Montserrat SemiBold"/>
              <a:ea typeface="Montserrat SemiBold"/>
              <a:cs typeface="Montserrat SemiBold"/>
              <a:sym typeface="Montserrat SemiBold"/>
            </a:endParaRPr>
          </a:p>
        </p:txBody>
      </p:sp>
      <p:graphicFrame>
        <p:nvGraphicFramePr>
          <p:cNvPr id="72" name="Google Shape;72;p15"/>
          <p:cNvGraphicFramePr/>
          <p:nvPr/>
        </p:nvGraphicFramePr>
        <p:xfrm>
          <a:off x="2395725" y="1532225"/>
          <a:ext cx="4352550" cy="3054739"/>
        </p:xfrm>
        <a:graphic>
          <a:graphicData uri="http://schemas.openxmlformats.org/drawingml/2006/table">
            <a:tbl>
              <a:tblPr>
                <a:noFill/>
                <a:tableStyleId>{3A76B46C-B935-46CC-88EE-0D24B36AA1DA}</a:tableStyleId>
              </a:tblPr>
              <a:tblGrid>
                <a:gridCol w="1315200">
                  <a:extLst>
                    <a:ext uri="{9D8B030D-6E8A-4147-A177-3AD203B41FA5}">
                      <a16:colId xmlns:a16="http://schemas.microsoft.com/office/drawing/2014/main" val="20000"/>
                    </a:ext>
                  </a:extLst>
                </a:gridCol>
                <a:gridCol w="1611025">
                  <a:extLst>
                    <a:ext uri="{9D8B030D-6E8A-4147-A177-3AD203B41FA5}">
                      <a16:colId xmlns:a16="http://schemas.microsoft.com/office/drawing/2014/main" val="20001"/>
                    </a:ext>
                  </a:extLst>
                </a:gridCol>
                <a:gridCol w="1426325">
                  <a:extLst>
                    <a:ext uri="{9D8B030D-6E8A-4147-A177-3AD203B41FA5}">
                      <a16:colId xmlns:a16="http://schemas.microsoft.com/office/drawing/2014/main" val="20002"/>
                    </a:ext>
                  </a:extLst>
                </a:gridCol>
              </a:tblGrid>
              <a:tr h="613925">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Crops</a:t>
                      </a:r>
                      <a:endParaRPr sz="1000" b="1">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Day Time Temperature (°C)</a:t>
                      </a:r>
                      <a:endParaRPr sz="1000" b="1">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Night Time Temperature(°C)</a:t>
                      </a:r>
                      <a:endParaRPr sz="1000" b="1">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0"/>
                  </a:ext>
                </a:extLst>
              </a:tr>
              <a:tr h="358500">
                <a:tc>
                  <a:txBody>
                    <a:bodyPr/>
                    <a:lstStyle/>
                    <a:p>
                      <a:pPr marL="0" lvl="0" indent="0" algn="l" rtl="0">
                        <a:lnSpc>
                          <a:spcPct val="115000"/>
                        </a:lnSpc>
                        <a:spcBef>
                          <a:spcPts val="0"/>
                        </a:spcBef>
                        <a:spcAft>
                          <a:spcPts val="0"/>
                        </a:spcAft>
                        <a:buNone/>
                      </a:pPr>
                      <a:r>
                        <a:rPr lang="en" sz="1000">
                          <a:solidFill>
                            <a:srgbClr val="3AB44E"/>
                          </a:solidFill>
                          <a:latin typeface="Montserrat"/>
                          <a:ea typeface="Montserrat"/>
                          <a:cs typeface="Montserrat"/>
                          <a:sym typeface="Montserrat"/>
                        </a:rPr>
                        <a:t>Peppers</a:t>
                      </a:r>
                      <a:endParaRPr sz="1000">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20 - 30</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16 - 30</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1"/>
                  </a:ext>
                </a:extLst>
              </a:tr>
              <a:tr h="285675">
                <a:tc>
                  <a:txBody>
                    <a:bodyPr/>
                    <a:lstStyle/>
                    <a:p>
                      <a:pPr marL="0" lvl="0" indent="0" algn="l" rtl="0">
                        <a:lnSpc>
                          <a:spcPct val="115000"/>
                        </a:lnSpc>
                        <a:spcBef>
                          <a:spcPts val="0"/>
                        </a:spcBef>
                        <a:spcAft>
                          <a:spcPts val="0"/>
                        </a:spcAft>
                        <a:buNone/>
                      </a:pPr>
                      <a:r>
                        <a:rPr lang="en" sz="1000">
                          <a:solidFill>
                            <a:srgbClr val="3AB44E"/>
                          </a:solidFill>
                          <a:latin typeface="Montserrat"/>
                          <a:ea typeface="Montserrat"/>
                          <a:cs typeface="Montserrat"/>
                          <a:sym typeface="Montserrat"/>
                        </a:rPr>
                        <a:t>Tomatoes</a:t>
                      </a:r>
                      <a:endParaRPr sz="1000">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21 - 25</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17 - 20</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2"/>
                  </a:ext>
                </a:extLst>
              </a:tr>
              <a:tr h="358500">
                <a:tc>
                  <a:txBody>
                    <a:bodyPr/>
                    <a:lstStyle/>
                    <a:p>
                      <a:pPr marL="0" lvl="0" indent="0" algn="l" rtl="0">
                        <a:lnSpc>
                          <a:spcPct val="115000"/>
                        </a:lnSpc>
                        <a:spcBef>
                          <a:spcPts val="0"/>
                        </a:spcBef>
                        <a:spcAft>
                          <a:spcPts val="0"/>
                        </a:spcAft>
                        <a:buNone/>
                      </a:pPr>
                      <a:r>
                        <a:rPr lang="en" sz="1000">
                          <a:solidFill>
                            <a:srgbClr val="3AB44E"/>
                          </a:solidFill>
                          <a:latin typeface="Montserrat"/>
                          <a:ea typeface="Montserrat"/>
                          <a:cs typeface="Montserrat"/>
                          <a:sym typeface="Montserrat"/>
                        </a:rPr>
                        <a:t>Cucumber</a:t>
                      </a:r>
                      <a:endParaRPr sz="1000">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25 - 28</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21</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3"/>
                  </a:ext>
                </a:extLst>
              </a:tr>
              <a:tr h="358500">
                <a:tc>
                  <a:txBody>
                    <a:bodyPr/>
                    <a:lstStyle/>
                    <a:p>
                      <a:pPr marL="0" lvl="0" indent="0" algn="l" rtl="0">
                        <a:lnSpc>
                          <a:spcPct val="115000"/>
                        </a:lnSpc>
                        <a:spcBef>
                          <a:spcPts val="0"/>
                        </a:spcBef>
                        <a:spcAft>
                          <a:spcPts val="0"/>
                        </a:spcAft>
                        <a:buNone/>
                      </a:pPr>
                      <a:r>
                        <a:rPr lang="en" sz="1000">
                          <a:solidFill>
                            <a:srgbClr val="3AB44E"/>
                          </a:solidFill>
                          <a:latin typeface="Montserrat"/>
                          <a:ea typeface="Montserrat"/>
                          <a:cs typeface="Montserrat"/>
                          <a:sym typeface="Montserrat"/>
                        </a:rPr>
                        <a:t>Lettuce</a:t>
                      </a:r>
                      <a:endParaRPr sz="1000">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25</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20</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4"/>
                  </a:ext>
                </a:extLst>
              </a:tr>
              <a:tr h="358500">
                <a:tc>
                  <a:txBody>
                    <a:bodyPr/>
                    <a:lstStyle/>
                    <a:p>
                      <a:pPr marL="0" lvl="0" indent="0" algn="l" rtl="0">
                        <a:lnSpc>
                          <a:spcPct val="115000"/>
                        </a:lnSpc>
                        <a:spcBef>
                          <a:spcPts val="0"/>
                        </a:spcBef>
                        <a:spcAft>
                          <a:spcPts val="0"/>
                        </a:spcAft>
                        <a:buNone/>
                      </a:pPr>
                      <a:r>
                        <a:rPr lang="en" sz="1000">
                          <a:solidFill>
                            <a:srgbClr val="3AB44E"/>
                          </a:solidFill>
                          <a:latin typeface="Montserrat"/>
                          <a:ea typeface="Montserrat"/>
                          <a:cs typeface="Montserrat"/>
                          <a:sym typeface="Montserrat"/>
                        </a:rPr>
                        <a:t>Poinsettias</a:t>
                      </a:r>
                      <a:endParaRPr sz="1000">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21 - 27</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19 - 22</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5"/>
                  </a:ext>
                </a:extLst>
              </a:tr>
              <a:tr h="358500">
                <a:tc>
                  <a:txBody>
                    <a:bodyPr/>
                    <a:lstStyle/>
                    <a:p>
                      <a:pPr marL="0" lvl="0" indent="0" algn="l" rtl="0">
                        <a:lnSpc>
                          <a:spcPct val="115000"/>
                        </a:lnSpc>
                        <a:spcBef>
                          <a:spcPts val="0"/>
                        </a:spcBef>
                        <a:spcAft>
                          <a:spcPts val="0"/>
                        </a:spcAft>
                        <a:buNone/>
                      </a:pPr>
                      <a:r>
                        <a:rPr lang="en" sz="1000">
                          <a:solidFill>
                            <a:srgbClr val="3AB44E"/>
                          </a:solidFill>
                          <a:latin typeface="Montserrat"/>
                          <a:ea typeface="Montserrat"/>
                          <a:cs typeface="Montserrat"/>
                          <a:sym typeface="Montserrat"/>
                        </a:rPr>
                        <a:t>Carnations</a:t>
                      </a:r>
                      <a:endParaRPr sz="1000">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25</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10</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6"/>
                  </a:ext>
                </a:extLst>
              </a:tr>
              <a:tr h="358500">
                <a:tc>
                  <a:txBody>
                    <a:bodyPr/>
                    <a:lstStyle/>
                    <a:p>
                      <a:pPr marL="0" lvl="0" indent="0" algn="l" rtl="0">
                        <a:lnSpc>
                          <a:spcPct val="115000"/>
                        </a:lnSpc>
                        <a:spcBef>
                          <a:spcPts val="0"/>
                        </a:spcBef>
                        <a:spcAft>
                          <a:spcPts val="0"/>
                        </a:spcAft>
                        <a:buNone/>
                      </a:pPr>
                      <a:r>
                        <a:rPr lang="en" sz="1000">
                          <a:solidFill>
                            <a:srgbClr val="3AB44E"/>
                          </a:solidFill>
                          <a:latin typeface="Montserrat"/>
                          <a:ea typeface="Montserrat"/>
                          <a:cs typeface="Montserrat"/>
                          <a:sym typeface="Montserrat"/>
                        </a:rPr>
                        <a:t>Geraniums</a:t>
                      </a:r>
                      <a:endParaRPr sz="1000">
                        <a:solidFill>
                          <a:srgbClr val="3AB44E"/>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21 - 27</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18</a:t>
                      </a:r>
                      <a:endParaRPr sz="1000">
                        <a:solidFill>
                          <a:srgbClr val="96989A"/>
                        </a:solidFill>
                        <a:latin typeface="Montserrat"/>
                        <a:ea typeface="Montserrat"/>
                        <a:cs typeface="Montserrat"/>
                        <a:sym typeface="Montserrat"/>
                      </a:endParaRPr>
                    </a:p>
                  </a:txBody>
                  <a:tcPr marL="63500" marR="63500" marT="63500" marB="63500">
                    <a:lnL w="12700" cap="flat" cmpd="sng">
                      <a:solidFill>
                        <a:srgbClr val="96989A"/>
                      </a:solidFill>
                      <a:prstDash val="solid"/>
                      <a:round/>
                      <a:headEnd type="none" w="sm" len="sm"/>
                      <a:tailEnd type="none" w="sm" len="sm"/>
                    </a:lnL>
                    <a:lnR w="12700" cap="flat" cmpd="sng">
                      <a:solidFill>
                        <a:srgbClr val="96989A"/>
                      </a:solidFill>
                      <a:prstDash val="solid"/>
                      <a:round/>
                      <a:headEnd type="none" w="sm" len="sm"/>
                      <a:tailEnd type="none" w="sm" len="sm"/>
                    </a:lnR>
                    <a:lnT w="12700" cap="flat" cmpd="sng">
                      <a:solidFill>
                        <a:srgbClr val="96989A"/>
                      </a:solidFill>
                      <a:prstDash val="solid"/>
                      <a:round/>
                      <a:headEnd type="none" w="sm" len="sm"/>
                      <a:tailEnd type="none" w="sm" len="sm"/>
                    </a:lnT>
                    <a:lnB w="12700" cap="flat" cmpd="sng">
                      <a:solidFill>
                        <a:srgbClr val="96989A"/>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3" name="Google Shape;7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3</a:t>
            </a:fld>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635075" y="404825"/>
            <a:ext cx="7734600" cy="99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Design Basis Comparison Table </a:t>
            </a:r>
            <a:endParaRPr sz="2630">
              <a:solidFill>
                <a:srgbClr val="96989A"/>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Between Ontario Canada and Netherlands</a:t>
            </a:r>
            <a:endParaRPr sz="2630">
              <a:solidFill>
                <a:srgbClr val="96989A"/>
              </a:solidFill>
              <a:latin typeface="Montserrat SemiBold"/>
              <a:ea typeface="Montserrat SemiBold"/>
              <a:cs typeface="Montserrat SemiBold"/>
              <a:sym typeface="Montserrat SemiBold"/>
            </a:endParaRPr>
          </a:p>
        </p:txBody>
      </p:sp>
      <p:graphicFrame>
        <p:nvGraphicFramePr>
          <p:cNvPr id="79" name="Google Shape;79;p16"/>
          <p:cNvGraphicFramePr/>
          <p:nvPr/>
        </p:nvGraphicFramePr>
        <p:xfrm>
          <a:off x="923483" y="1659498"/>
          <a:ext cx="3000000" cy="3000000"/>
        </p:xfrm>
        <a:graphic>
          <a:graphicData uri="http://schemas.openxmlformats.org/drawingml/2006/table">
            <a:tbl>
              <a:tblPr>
                <a:noFill/>
                <a:tableStyleId>{3A76B46C-B935-46CC-88EE-0D24B36AA1DA}</a:tableStyleId>
              </a:tblPr>
              <a:tblGrid>
                <a:gridCol w="1251750">
                  <a:extLst>
                    <a:ext uri="{9D8B030D-6E8A-4147-A177-3AD203B41FA5}">
                      <a16:colId xmlns:a16="http://schemas.microsoft.com/office/drawing/2014/main" val="20000"/>
                    </a:ext>
                  </a:extLst>
                </a:gridCol>
                <a:gridCol w="1094400">
                  <a:extLst>
                    <a:ext uri="{9D8B030D-6E8A-4147-A177-3AD203B41FA5}">
                      <a16:colId xmlns:a16="http://schemas.microsoft.com/office/drawing/2014/main" val="20001"/>
                    </a:ext>
                  </a:extLst>
                </a:gridCol>
                <a:gridCol w="1026950">
                  <a:extLst>
                    <a:ext uri="{9D8B030D-6E8A-4147-A177-3AD203B41FA5}">
                      <a16:colId xmlns:a16="http://schemas.microsoft.com/office/drawing/2014/main" val="20002"/>
                    </a:ext>
                  </a:extLst>
                </a:gridCol>
                <a:gridCol w="3923925">
                  <a:extLst>
                    <a:ext uri="{9D8B030D-6E8A-4147-A177-3AD203B41FA5}">
                      <a16:colId xmlns:a16="http://schemas.microsoft.com/office/drawing/2014/main" val="20003"/>
                    </a:ext>
                  </a:extLst>
                </a:gridCol>
              </a:tblGrid>
              <a:tr h="605575">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Parameter</a:t>
                      </a:r>
                      <a:endParaRPr sz="1000" b="1">
                        <a:solidFill>
                          <a:srgbClr val="3AB44E"/>
                        </a:solidFill>
                        <a:latin typeface="Montserrat"/>
                        <a:ea typeface="Montserrat"/>
                        <a:cs typeface="Montserrat"/>
                        <a:sym typeface="Montserrat"/>
                      </a:endParaRPr>
                    </a:p>
                  </a:txBody>
                  <a:tcPr marL="91425" marR="91425" marT="45700" marB="45700">
                    <a:lnL w="9525" cap="flat" cmpd="sng">
                      <a:solidFill>
                        <a:srgbClr val="CFCFCF"/>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9525" cap="flat" cmpd="sng">
                      <a:solidFill>
                        <a:srgbClr val="CFCFCF"/>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Middenmeer, NL</a:t>
                      </a:r>
                      <a:endParaRPr sz="1000" b="1">
                        <a:solidFill>
                          <a:srgbClr val="3AB44E"/>
                        </a:solidFill>
                        <a:latin typeface="Montserrat"/>
                        <a:ea typeface="Montserrat"/>
                        <a:cs typeface="Montserrat"/>
                        <a:sym typeface="Montserrat"/>
                      </a:endParaRPr>
                    </a:p>
                  </a:txBody>
                  <a:tcPr marL="91425" marR="91425" marT="45700" marB="45700">
                    <a:lnL w="9525" cap="flat" cmpd="sng">
                      <a:solidFill>
                        <a:srgbClr val="CFCFCF"/>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9525" cap="flat" cmpd="sng">
                      <a:solidFill>
                        <a:srgbClr val="CFCFCF"/>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Leamington, ON</a:t>
                      </a:r>
                      <a:endParaRPr sz="1000" b="1">
                        <a:solidFill>
                          <a:srgbClr val="3AB44E"/>
                        </a:solidFill>
                        <a:latin typeface="Montserrat"/>
                        <a:ea typeface="Montserrat"/>
                        <a:cs typeface="Montserrat"/>
                        <a:sym typeface="Montserrat"/>
                      </a:endParaRPr>
                    </a:p>
                  </a:txBody>
                  <a:tcPr marL="91425" marR="91425" marT="45700" marB="45700">
                    <a:lnL w="9525" cap="flat" cmpd="sng">
                      <a:solidFill>
                        <a:srgbClr val="CFCFCF"/>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9525" cap="flat" cmpd="sng">
                      <a:solidFill>
                        <a:srgbClr val="CFCFCF"/>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1000" b="1">
                          <a:solidFill>
                            <a:srgbClr val="3AB44E"/>
                          </a:solidFill>
                          <a:latin typeface="Montserrat"/>
                          <a:ea typeface="Montserrat"/>
                          <a:cs typeface="Montserrat"/>
                          <a:sym typeface="Montserrat"/>
                        </a:rPr>
                        <a:t>Implication for 10 MW Design</a:t>
                      </a:r>
                      <a:endParaRPr sz="1000" b="1">
                        <a:solidFill>
                          <a:srgbClr val="3AB44E"/>
                        </a:solidFill>
                        <a:latin typeface="Montserrat"/>
                        <a:ea typeface="Montserrat"/>
                        <a:cs typeface="Montserrat"/>
                        <a:sym typeface="Montserrat"/>
                      </a:endParaRPr>
                    </a:p>
                  </a:txBody>
                  <a:tcPr marL="91425" marR="91425" marT="45700" marB="45700">
                    <a:lnL w="9525" cap="flat" cmpd="sng">
                      <a:solidFill>
                        <a:srgbClr val="CFCFCF"/>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9525" cap="flat" cmpd="sng">
                      <a:solidFill>
                        <a:srgbClr val="CFCFC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27175">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Design Temp (T</a:t>
                      </a:r>
                      <a:r>
                        <a:rPr lang="en" sz="1000" baseline="-25000">
                          <a:solidFill>
                            <a:srgbClr val="96989A"/>
                          </a:solidFill>
                          <a:latin typeface="Montserrat"/>
                          <a:ea typeface="Montserrat"/>
                          <a:cs typeface="Montserrat"/>
                          <a:sym typeface="Montserrat"/>
                        </a:rPr>
                        <a:t>out</a:t>
                      </a:r>
                      <a:r>
                        <a:rPr lang="en" sz="1000">
                          <a:solidFill>
                            <a:srgbClr val="96989A"/>
                          </a:solidFill>
                          <a:latin typeface="Montserrat"/>
                          <a:ea typeface="Montserrat"/>
                          <a:cs typeface="Montserrat"/>
                          <a:sym typeface="Montserrat"/>
                        </a:rPr>
                        <a:t>)</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-10°C</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-23°C</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Leamington requires ~45% more peak capacity per m</a:t>
                      </a:r>
                      <a:r>
                        <a:rPr lang="en" sz="1000" baseline="30000">
                          <a:solidFill>
                            <a:srgbClr val="96989A"/>
                          </a:solidFill>
                          <a:latin typeface="Montserrat"/>
                          <a:ea typeface="Montserrat"/>
                          <a:cs typeface="Montserrat"/>
                          <a:sym typeface="Montserrat"/>
                        </a:rPr>
                        <a:t>2</a:t>
                      </a:r>
                      <a:endParaRPr sz="1000" baseline="30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extLst>
                  <a:ext uri="{0D108BD9-81ED-4DB2-BD59-A6C34878D82A}">
                    <a16:rowId xmlns:a16="http://schemas.microsoft.com/office/drawing/2014/main" val="10001"/>
                  </a:ext>
                </a:extLst>
              </a:tr>
              <a:tr h="282225">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Design Temp (T</a:t>
                      </a:r>
                      <a:r>
                        <a:rPr lang="en" sz="1000" baseline="-25000">
                          <a:solidFill>
                            <a:srgbClr val="96989A"/>
                          </a:solidFill>
                          <a:latin typeface="Montserrat"/>
                          <a:ea typeface="Montserrat"/>
                          <a:cs typeface="Montserrat"/>
                          <a:sym typeface="Montserrat"/>
                        </a:rPr>
                        <a:t>in</a:t>
                      </a:r>
                      <a:r>
                        <a:rPr lang="en" sz="1000">
                          <a:solidFill>
                            <a:srgbClr val="96989A"/>
                          </a:solidFill>
                          <a:latin typeface="Montserrat"/>
                          <a:ea typeface="Montserrat"/>
                          <a:cs typeface="Montserrat"/>
                          <a:sym typeface="Montserrat"/>
                        </a:rPr>
                        <a:t>)</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18°C</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18°C</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Standard tomato night setpoint.</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extLst>
                  <a:ext uri="{0D108BD9-81ED-4DB2-BD59-A6C34878D82A}">
                    <a16:rowId xmlns:a16="http://schemas.microsoft.com/office/drawing/2014/main" val="10002"/>
                  </a:ext>
                </a:extLst>
              </a:tr>
              <a:tr h="282225">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Delta T (ΔT)</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28°C</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41°C</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Driving force for conduction losses.</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extLst>
                  <a:ext uri="{0D108BD9-81ED-4DB2-BD59-A6C34878D82A}">
                    <a16:rowId xmlns:a16="http://schemas.microsoft.com/office/drawing/2014/main" val="10003"/>
                  </a:ext>
                </a:extLst>
              </a:tr>
              <a:tr h="427175">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Wind Velocity Design</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8 m/s</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10 m/s</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Higher infiltration risk in Leamington.</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extLst>
                  <a:ext uri="{0D108BD9-81ED-4DB2-BD59-A6C34878D82A}">
                    <a16:rowId xmlns:a16="http://schemas.microsoft.com/office/drawing/2014/main" val="10004"/>
                  </a:ext>
                </a:extLst>
              </a:tr>
              <a:tr h="427175">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Snow Melt Load</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Negligible</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Critical</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96989A"/>
                          </a:solidFill>
                          <a:latin typeface="Montserrat"/>
                          <a:ea typeface="Montserrat"/>
                          <a:cs typeface="Montserrat"/>
                          <a:sym typeface="Montserrat"/>
                        </a:rPr>
                        <a:t>Leamington requires dedicated gutter heat capacity.</a:t>
                      </a:r>
                      <a:endParaRPr sz="1000">
                        <a:solidFill>
                          <a:srgbClr val="96989A"/>
                        </a:solidFill>
                        <a:latin typeface="Montserrat"/>
                        <a:ea typeface="Montserrat"/>
                        <a:cs typeface="Montserrat"/>
                        <a:sym typeface="Montserrat"/>
                      </a:endParaRPr>
                    </a:p>
                  </a:txBody>
                  <a:tcPr marL="91425" marR="91425" marT="45700" marB="45700">
                    <a:lnL w="12700" cap="flat" cmpd="sng">
                      <a:solidFill>
                        <a:srgbClr val="CFCFCF"/>
                      </a:solidFill>
                      <a:prstDash val="solid"/>
                      <a:round/>
                      <a:headEnd type="none" w="sm" len="sm"/>
                      <a:tailEnd type="none" w="sm" len="sm"/>
                    </a:lnL>
                    <a:lnR w="12700" cap="flat" cmpd="sng">
                      <a:solidFill>
                        <a:srgbClr val="CFCFCF"/>
                      </a:solidFill>
                      <a:prstDash val="solid"/>
                      <a:round/>
                      <a:headEnd type="none" w="sm" len="sm"/>
                      <a:tailEnd type="none" w="sm" len="sm"/>
                    </a:lnR>
                    <a:lnT w="12700" cap="flat" cmpd="sng">
                      <a:solidFill>
                        <a:srgbClr val="CFCFCF"/>
                      </a:solidFill>
                      <a:prstDash val="solid"/>
                      <a:round/>
                      <a:headEnd type="none" w="sm" len="sm"/>
                      <a:tailEnd type="none" w="sm" len="sm"/>
                    </a:lnT>
                    <a:lnB w="12700" cap="flat" cmpd="sng">
                      <a:solidFill>
                        <a:srgbClr val="CFCFC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0" name="Google Shape;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None/>
            </a:pPr>
            <a:fld id="{00000000-1234-1234-1234-123412341234}" type="slidenum">
              <a:rPr lang="en">
                <a:latin typeface="Montserrat"/>
                <a:ea typeface="Montserrat"/>
                <a:cs typeface="Montserrat"/>
                <a:sym typeface="Montserrat"/>
              </a:r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574200" y="401344"/>
            <a:ext cx="56574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Heat Supply to Greenhouse</a:t>
            </a:r>
            <a:endParaRPr sz="2630">
              <a:solidFill>
                <a:srgbClr val="96989A"/>
              </a:solidFill>
              <a:latin typeface="Montserrat SemiBold"/>
              <a:ea typeface="Montserrat SemiBold"/>
              <a:cs typeface="Montserrat SemiBold"/>
              <a:sym typeface="Montserrat SemiBold"/>
            </a:endParaRPr>
          </a:p>
        </p:txBody>
      </p:sp>
      <p:pic>
        <p:nvPicPr>
          <p:cNvPr id="86" name="Google Shape;86;p17"/>
          <p:cNvPicPr preferRelativeResize="0"/>
          <p:nvPr/>
        </p:nvPicPr>
        <p:blipFill>
          <a:blip r:embed="rId3">
            <a:alphaModFix/>
          </a:blip>
          <a:stretch>
            <a:fillRect/>
          </a:stretch>
        </p:blipFill>
        <p:spPr>
          <a:xfrm>
            <a:off x="2069099" y="1186207"/>
            <a:ext cx="5005801" cy="3509925"/>
          </a:xfrm>
          <a:prstGeom prst="rect">
            <a:avLst/>
          </a:prstGeom>
          <a:noFill/>
          <a:ln>
            <a:noFill/>
          </a:ln>
        </p:spPr>
      </p:pic>
      <p:sp>
        <p:nvSpPr>
          <p:cNvPr id="87" name="Google Shape;87;p17"/>
          <p:cNvSpPr txBox="1"/>
          <p:nvPr/>
        </p:nvSpPr>
        <p:spPr>
          <a:xfrm>
            <a:off x="574200" y="2041157"/>
            <a:ext cx="2416500" cy="31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rgbClr val="96989A"/>
                </a:solidFill>
                <a:latin typeface="Figtree"/>
                <a:ea typeface="Figtree"/>
                <a:cs typeface="Figtree"/>
                <a:sym typeface="Figtree"/>
              </a:rPr>
              <a:t>Hot Water Tank/ Buffer Tank</a:t>
            </a:r>
            <a:endParaRPr sz="1200" b="1">
              <a:solidFill>
                <a:srgbClr val="96989A"/>
              </a:solidFill>
              <a:latin typeface="Figtree"/>
              <a:ea typeface="Figtree"/>
              <a:cs typeface="Figtree"/>
              <a:sym typeface="Figtree"/>
            </a:endParaRPr>
          </a:p>
        </p:txBody>
      </p:sp>
      <p:sp>
        <p:nvSpPr>
          <p:cNvPr id="88" name="Google Shape;88;p17"/>
          <p:cNvSpPr/>
          <p:nvPr/>
        </p:nvSpPr>
        <p:spPr>
          <a:xfrm>
            <a:off x="2446375" y="3384557"/>
            <a:ext cx="130800" cy="130800"/>
          </a:xfrm>
          <a:prstGeom prst="ellipse">
            <a:avLst/>
          </a:prstGeom>
          <a:solidFill>
            <a:srgbClr val="96989A"/>
          </a:solidFill>
          <a:ln w="9525" cap="flat" cmpd="sng">
            <a:solidFill>
              <a:srgbClr val="96989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6989A"/>
              </a:solidFill>
              <a:latin typeface="Figtree"/>
              <a:ea typeface="Figtree"/>
              <a:cs typeface="Figtree"/>
              <a:sym typeface="Figtree"/>
            </a:endParaRPr>
          </a:p>
        </p:txBody>
      </p:sp>
      <p:cxnSp>
        <p:nvCxnSpPr>
          <p:cNvPr id="89" name="Google Shape;89;p17"/>
          <p:cNvCxnSpPr>
            <a:stCxn id="87" idx="2"/>
            <a:endCxn id="88" idx="2"/>
          </p:cNvCxnSpPr>
          <p:nvPr/>
        </p:nvCxnSpPr>
        <p:spPr>
          <a:xfrm rot="-5400000" flipH="1">
            <a:off x="1569900" y="2573507"/>
            <a:ext cx="1089000" cy="663900"/>
          </a:xfrm>
          <a:prstGeom prst="bentConnector2">
            <a:avLst/>
          </a:prstGeom>
          <a:noFill/>
          <a:ln w="9525" cap="flat" cmpd="sng">
            <a:solidFill>
              <a:srgbClr val="96989A"/>
            </a:solidFill>
            <a:prstDash val="solid"/>
            <a:round/>
            <a:headEnd type="none" w="med" len="med"/>
            <a:tailEnd type="none" w="med" len="med"/>
          </a:ln>
        </p:spPr>
      </p:cxnSp>
      <p:sp>
        <p:nvSpPr>
          <p:cNvPr id="90" name="Google Shape;90;p17"/>
          <p:cNvSpPr txBox="1"/>
          <p:nvPr/>
        </p:nvSpPr>
        <p:spPr>
          <a:xfrm>
            <a:off x="7377925" y="1192957"/>
            <a:ext cx="999000" cy="31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4561A0"/>
                </a:solidFill>
                <a:latin typeface="Figtree"/>
                <a:ea typeface="Figtree"/>
                <a:cs typeface="Figtree"/>
                <a:sym typeface="Figtree"/>
              </a:rPr>
              <a:t>Cold Water</a:t>
            </a:r>
            <a:endParaRPr sz="1200">
              <a:solidFill>
                <a:srgbClr val="4561A0"/>
              </a:solidFill>
              <a:latin typeface="Figtree"/>
              <a:ea typeface="Figtree"/>
              <a:cs typeface="Figtree"/>
              <a:sym typeface="Figtree"/>
            </a:endParaRPr>
          </a:p>
        </p:txBody>
      </p:sp>
      <p:sp>
        <p:nvSpPr>
          <p:cNvPr id="91" name="Google Shape;91;p17"/>
          <p:cNvSpPr txBox="1"/>
          <p:nvPr/>
        </p:nvSpPr>
        <p:spPr>
          <a:xfrm>
            <a:off x="7377925" y="958207"/>
            <a:ext cx="999000" cy="31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C8453D"/>
                </a:solidFill>
                <a:latin typeface="Figtree"/>
                <a:ea typeface="Figtree"/>
                <a:cs typeface="Figtree"/>
                <a:sym typeface="Figtree"/>
              </a:rPr>
              <a:t>Hot Water</a:t>
            </a:r>
            <a:endParaRPr sz="1200">
              <a:solidFill>
                <a:srgbClr val="C8453D"/>
              </a:solidFill>
              <a:latin typeface="Figtree"/>
              <a:ea typeface="Figtree"/>
              <a:cs typeface="Figtree"/>
              <a:sym typeface="Figtree"/>
            </a:endParaRPr>
          </a:p>
        </p:txBody>
      </p:sp>
      <p:sp>
        <p:nvSpPr>
          <p:cNvPr id="92" name="Google Shape;92;p17"/>
          <p:cNvSpPr txBox="1"/>
          <p:nvPr/>
        </p:nvSpPr>
        <p:spPr>
          <a:xfrm>
            <a:off x="7074900" y="3944407"/>
            <a:ext cx="1494900" cy="58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rgbClr val="96989A"/>
                </a:solidFill>
                <a:latin typeface="Figtree"/>
                <a:ea typeface="Figtree"/>
                <a:cs typeface="Figtree"/>
                <a:sym typeface="Figtree"/>
              </a:rPr>
              <a:t>Heat supplying ways to greenhouse plants</a:t>
            </a:r>
            <a:endParaRPr sz="1200" b="1">
              <a:solidFill>
                <a:srgbClr val="96989A"/>
              </a:solidFill>
              <a:latin typeface="Figtree"/>
              <a:ea typeface="Figtree"/>
              <a:cs typeface="Figtree"/>
              <a:sym typeface="Figtree"/>
            </a:endParaRPr>
          </a:p>
        </p:txBody>
      </p:sp>
      <p:sp>
        <p:nvSpPr>
          <p:cNvPr id="93" name="Google Shape;93;p17"/>
          <p:cNvSpPr/>
          <p:nvPr/>
        </p:nvSpPr>
        <p:spPr>
          <a:xfrm>
            <a:off x="4640450" y="3993082"/>
            <a:ext cx="130800" cy="130800"/>
          </a:xfrm>
          <a:prstGeom prst="ellipse">
            <a:avLst/>
          </a:prstGeom>
          <a:solidFill>
            <a:srgbClr val="96989A"/>
          </a:solidFill>
          <a:ln w="9525" cap="flat" cmpd="sng">
            <a:solidFill>
              <a:srgbClr val="96989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6989A"/>
              </a:solidFill>
              <a:latin typeface="Figtree"/>
              <a:ea typeface="Figtree"/>
              <a:cs typeface="Figtree"/>
              <a:sym typeface="Figtree"/>
            </a:endParaRPr>
          </a:p>
        </p:txBody>
      </p:sp>
      <p:cxnSp>
        <p:nvCxnSpPr>
          <p:cNvPr id="94" name="Google Shape;94;p17"/>
          <p:cNvCxnSpPr>
            <a:stCxn id="92" idx="0"/>
            <a:endCxn id="93" idx="0"/>
          </p:cNvCxnSpPr>
          <p:nvPr/>
        </p:nvCxnSpPr>
        <p:spPr>
          <a:xfrm rot="5400000">
            <a:off x="6239850" y="2410507"/>
            <a:ext cx="48600" cy="3116400"/>
          </a:xfrm>
          <a:prstGeom prst="bentConnector3">
            <a:avLst>
              <a:gd name="adj1" fmla="val -489969"/>
            </a:avLst>
          </a:prstGeom>
          <a:noFill/>
          <a:ln w="9525" cap="flat" cmpd="sng">
            <a:solidFill>
              <a:srgbClr val="96989A"/>
            </a:solidFill>
            <a:prstDash val="solid"/>
            <a:round/>
            <a:headEnd type="none" w="med" len="med"/>
            <a:tailEnd type="none" w="med" len="med"/>
          </a:ln>
        </p:spPr>
      </p:cxnSp>
      <p:sp>
        <p:nvSpPr>
          <p:cNvPr id="95" name="Google Shape;95;p17"/>
          <p:cNvSpPr/>
          <p:nvPr/>
        </p:nvSpPr>
        <p:spPr>
          <a:xfrm>
            <a:off x="5017500" y="3384557"/>
            <a:ext cx="130800" cy="130800"/>
          </a:xfrm>
          <a:prstGeom prst="ellipse">
            <a:avLst/>
          </a:prstGeom>
          <a:solidFill>
            <a:srgbClr val="96989A"/>
          </a:solidFill>
          <a:ln w="9525" cap="flat" cmpd="sng">
            <a:solidFill>
              <a:srgbClr val="96989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6989A"/>
              </a:solidFill>
              <a:latin typeface="Figtree"/>
              <a:ea typeface="Figtree"/>
              <a:cs typeface="Figtree"/>
              <a:sym typeface="Figtree"/>
            </a:endParaRPr>
          </a:p>
        </p:txBody>
      </p:sp>
      <p:cxnSp>
        <p:nvCxnSpPr>
          <p:cNvPr id="96" name="Google Shape;96;p17"/>
          <p:cNvCxnSpPr>
            <a:stCxn id="92" idx="0"/>
            <a:endCxn id="95" idx="6"/>
          </p:cNvCxnSpPr>
          <p:nvPr/>
        </p:nvCxnSpPr>
        <p:spPr>
          <a:xfrm rot="5400000" flipH="1">
            <a:off x="6238200" y="2360257"/>
            <a:ext cx="494400" cy="2673900"/>
          </a:xfrm>
          <a:prstGeom prst="bentConnector2">
            <a:avLst/>
          </a:prstGeom>
          <a:noFill/>
          <a:ln w="9525" cap="flat" cmpd="sng">
            <a:solidFill>
              <a:srgbClr val="96989A"/>
            </a:solidFill>
            <a:prstDash val="solid"/>
            <a:round/>
            <a:headEnd type="none" w="med" len="med"/>
            <a:tailEnd type="none" w="med" len="med"/>
          </a:ln>
        </p:spPr>
      </p:cxnSp>
      <p:sp>
        <p:nvSpPr>
          <p:cNvPr id="97" name="Google Shape;97;p17"/>
          <p:cNvSpPr/>
          <p:nvPr/>
        </p:nvSpPr>
        <p:spPr>
          <a:xfrm>
            <a:off x="5048150" y="2763507"/>
            <a:ext cx="130800" cy="130800"/>
          </a:xfrm>
          <a:prstGeom prst="ellipse">
            <a:avLst/>
          </a:prstGeom>
          <a:solidFill>
            <a:srgbClr val="96989A"/>
          </a:solidFill>
          <a:ln w="9525" cap="flat" cmpd="sng">
            <a:solidFill>
              <a:srgbClr val="96989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6989A"/>
              </a:solidFill>
              <a:latin typeface="Figtree"/>
              <a:ea typeface="Figtree"/>
              <a:cs typeface="Figtree"/>
              <a:sym typeface="Figtree"/>
            </a:endParaRPr>
          </a:p>
        </p:txBody>
      </p:sp>
      <p:cxnSp>
        <p:nvCxnSpPr>
          <p:cNvPr id="98" name="Google Shape;98;p17"/>
          <p:cNvCxnSpPr>
            <a:stCxn id="92" idx="0"/>
            <a:endCxn id="97" idx="6"/>
          </p:cNvCxnSpPr>
          <p:nvPr/>
        </p:nvCxnSpPr>
        <p:spPr>
          <a:xfrm rot="5400000" flipH="1">
            <a:off x="5943000" y="2065057"/>
            <a:ext cx="1115400" cy="2643300"/>
          </a:xfrm>
          <a:prstGeom prst="bentConnector2">
            <a:avLst/>
          </a:prstGeom>
          <a:noFill/>
          <a:ln w="9525" cap="flat" cmpd="sng">
            <a:solidFill>
              <a:srgbClr val="96989A"/>
            </a:solidFill>
            <a:prstDash val="solid"/>
            <a:round/>
            <a:headEnd type="none" w="med" len="med"/>
            <a:tailEnd type="none" w="med" len="med"/>
          </a:ln>
        </p:spPr>
      </p:cxnSp>
      <p:sp>
        <p:nvSpPr>
          <p:cNvPr id="99" name="Google Shape;99;p17"/>
          <p:cNvSpPr/>
          <p:nvPr/>
        </p:nvSpPr>
        <p:spPr>
          <a:xfrm>
            <a:off x="5494175" y="1975832"/>
            <a:ext cx="130800" cy="130800"/>
          </a:xfrm>
          <a:prstGeom prst="ellipse">
            <a:avLst/>
          </a:prstGeom>
          <a:solidFill>
            <a:srgbClr val="96989A"/>
          </a:solidFill>
          <a:ln w="9525" cap="flat" cmpd="sng">
            <a:solidFill>
              <a:srgbClr val="96989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6989A"/>
              </a:solidFill>
              <a:latin typeface="Figtree"/>
              <a:ea typeface="Figtree"/>
              <a:cs typeface="Figtree"/>
              <a:sym typeface="Figtree"/>
            </a:endParaRPr>
          </a:p>
        </p:txBody>
      </p:sp>
      <p:cxnSp>
        <p:nvCxnSpPr>
          <p:cNvPr id="100" name="Google Shape;100;p17"/>
          <p:cNvCxnSpPr>
            <a:stCxn id="92" idx="0"/>
            <a:endCxn id="99" idx="6"/>
          </p:cNvCxnSpPr>
          <p:nvPr/>
        </p:nvCxnSpPr>
        <p:spPr>
          <a:xfrm rot="5400000" flipH="1">
            <a:off x="5772000" y="1894057"/>
            <a:ext cx="1903200" cy="2197500"/>
          </a:xfrm>
          <a:prstGeom prst="bentConnector2">
            <a:avLst/>
          </a:prstGeom>
          <a:noFill/>
          <a:ln w="9525" cap="flat" cmpd="sng">
            <a:solidFill>
              <a:srgbClr val="96989A"/>
            </a:solidFill>
            <a:prstDash val="solid"/>
            <a:round/>
            <a:headEnd type="none" w="med" len="med"/>
            <a:tailEnd type="none" w="med" len="med"/>
          </a:ln>
        </p:spPr>
      </p:cxnSp>
      <p:sp>
        <p:nvSpPr>
          <p:cNvPr id="101" name="Google Shape;10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None/>
            </a:pPr>
            <a:fld id="{00000000-1234-1234-1234-123412341234}" type="slidenum">
              <a:rPr lang="en">
                <a:latin typeface="Montserrat"/>
                <a:ea typeface="Montserrat"/>
                <a:cs typeface="Montserrat"/>
                <a:sym typeface="Montserrat"/>
              </a:r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8"/>
          <p:cNvPicPr preferRelativeResize="0"/>
          <p:nvPr/>
        </p:nvPicPr>
        <p:blipFill>
          <a:blip r:embed="rId3">
            <a:alphaModFix/>
          </a:blip>
          <a:stretch>
            <a:fillRect/>
          </a:stretch>
        </p:blipFill>
        <p:spPr>
          <a:xfrm>
            <a:off x="574200" y="238975"/>
            <a:ext cx="5632277" cy="1759574"/>
          </a:xfrm>
          <a:prstGeom prst="rect">
            <a:avLst/>
          </a:prstGeom>
          <a:noFill/>
          <a:ln>
            <a:noFill/>
          </a:ln>
        </p:spPr>
      </p:pic>
      <p:sp>
        <p:nvSpPr>
          <p:cNvPr id="107" name="Google Shape;107;p18"/>
          <p:cNvSpPr txBox="1"/>
          <p:nvPr/>
        </p:nvSpPr>
        <p:spPr>
          <a:xfrm>
            <a:off x="574200" y="2571750"/>
            <a:ext cx="2711100" cy="139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Zonal Heating Locations &amp; Temperatures</a:t>
            </a:r>
            <a:endParaRPr sz="2630">
              <a:solidFill>
                <a:srgbClr val="96989A"/>
              </a:solidFill>
              <a:latin typeface="Montserrat SemiBold"/>
              <a:ea typeface="Montserrat SemiBold"/>
              <a:cs typeface="Montserrat SemiBold"/>
              <a:sym typeface="Montserrat SemiBold"/>
            </a:endParaRPr>
          </a:p>
        </p:txBody>
      </p:sp>
      <p:sp>
        <p:nvSpPr>
          <p:cNvPr id="108" name="Google Shape;108;p18"/>
          <p:cNvSpPr txBox="1"/>
          <p:nvPr/>
        </p:nvSpPr>
        <p:spPr>
          <a:xfrm>
            <a:off x="574200" y="3970950"/>
            <a:ext cx="3436800" cy="56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30">
                <a:solidFill>
                  <a:srgbClr val="96989A"/>
                </a:solidFill>
                <a:latin typeface="Montserrat"/>
                <a:ea typeface="Montserrat"/>
                <a:cs typeface="Montserrat"/>
                <a:sym typeface="Montserrat"/>
              </a:rPr>
              <a:t>Cross-section showing the five thermal zones for greenhouses</a:t>
            </a:r>
            <a:endParaRPr sz="1230">
              <a:solidFill>
                <a:srgbClr val="96989A"/>
              </a:solidFill>
              <a:latin typeface="Montserrat"/>
              <a:ea typeface="Montserrat"/>
              <a:cs typeface="Montserrat"/>
              <a:sym typeface="Montserrat"/>
            </a:endParaRPr>
          </a:p>
        </p:txBody>
      </p:sp>
      <p:pic>
        <p:nvPicPr>
          <p:cNvPr id="109" name="Google Shape;109;p18"/>
          <p:cNvPicPr preferRelativeResize="0"/>
          <p:nvPr/>
        </p:nvPicPr>
        <p:blipFill rotWithShape="1">
          <a:blip r:embed="rId4">
            <a:alphaModFix/>
          </a:blip>
          <a:srcRect l="2152"/>
          <a:stretch/>
        </p:blipFill>
        <p:spPr>
          <a:xfrm>
            <a:off x="4171425" y="1085500"/>
            <a:ext cx="4904726" cy="3975176"/>
          </a:xfrm>
          <a:prstGeom prst="rect">
            <a:avLst/>
          </a:prstGeom>
          <a:noFill/>
          <a:ln>
            <a:noFill/>
          </a:ln>
        </p:spPr>
      </p:pic>
      <p:sp>
        <p:nvSpPr>
          <p:cNvPr id="110" name="Google Shape;11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None/>
            </a:pPr>
            <a:fld id="{00000000-1234-1234-1234-123412341234}" type="slidenum">
              <a:rPr lang="en">
                <a:latin typeface="Montserrat"/>
                <a:ea typeface="Montserrat"/>
                <a:cs typeface="Montserrat"/>
                <a:sym typeface="Montserrat"/>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p:nvPr/>
        </p:nvSpPr>
        <p:spPr>
          <a:xfrm>
            <a:off x="574200" y="575750"/>
            <a:ext cx="5657400" cy="58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Greenhouse Heating Demand</a:t>
            </a:r>
            <a:endParaRPr sz="2630">
              <a:solidFill>
                <a:srgbClr val="96989A"/>
              </a:solidFill>
              <a:latin typeface="Montserrat SemiBold"/>
              <a:ea typeface="Montserrat SemiBold"/>
              <a:cs typeface="Montserrat SemiBold"/>
              <a:sym typeface="Montserrat SemiBold"/>
            </a:endParaRPr>
          </a:p>
        </p:txBody>
      </p:sp>
      <p:grpSp>
        <p:nvGrpSpPr>
          <p:cNvPr id="116" name="Google Shape;116;p19"/>
          <p:cNvGrpSpPr/>
          <p:nvPr/>
        </p:nvGrpSpPr>
        <p:grpSpPr>
          <a:xfrm>
            <a:off x="1226916" y="1314399"/>
            <a:ext cx="6686936" cy="3562375"/>
            <a:chOff x="233350" y="949250"/>
            <a:chExt cx="7137300" cy="3802300"/>
          </a:xfrm>
        </p:grpSpPr>
        <p:sp>
          <p:nvSpPr>
            <p:cNvPr id="117" name="Google Shape;117;p1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18" name="Google Shape;118;p1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19" name="Google Shape;119;p1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0" name="Google Shape;120;p1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1" name="Google Shape;121;p1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2" name="Google Shape;122;p1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3" name="Google Shape;123;p1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4" name="Google Shape;124;p1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5" name="Google Shape;125;p1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6" name="Google Shape;126;p1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7" name="Google Shape;127;p1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8" name="Google Shape;128;p1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29" name="Google Shape;129;p1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0" name="Google Shape;130;p1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1" name="Google Shape;131;p1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2" name="Google Shape;132;p1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3" name="Google Shape;133;p1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4" name="Google Shape;134;p1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5" name="Google Shape;135;p1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6" name="Google Shape;136;p1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7" name="Google Shape;137;p1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8" name="Google Shape;138;p1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39" name="Google Shape;139;p1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0" name="Google Shape;140;p1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1" name="Google Shape;141;p1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2" name="Google Shape;142;p1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3" name="Google Shape;143;p1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4" name="Google Shape;144;p1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5" name="Google Shape;145;p1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6" name="Google Shape;146;p1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7" name="Google Shape;147;p1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8" name="Google Shape;148;p1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49" name="Google Shape;149;p1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0" name="Google Shape;150;p1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1" name="Google Shape;151;p1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2" name="Google Shape;152;p1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3" name="Google Shape;153;p1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4" name="Google Shape;154;p1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5" name="Google Shape;155;p1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6" name="Google Shape;156;p1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7" name="Google Shape;157;p1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8" name="Google Shape;158;p1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59" name="Google Shape;159;p1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60" name="Google Shape;160;p1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61" name="Google Shape;161;p1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62" name="Google Shape;162;p1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63" name="Google Shape;163;p1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64" name="Google Shape;164;p1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65" name="Google Shape;165;p1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66" name="Google Shape;166;p1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sp>
          <p:nvSpPr>
            <p:cNvPr id="167" name="Google Shape;167;p1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96989A">
                <a:alpha val="8230"/>
              </a:srgbClr>
            </a:solidFill>
            <a:ln w="9525" cap="flat" cmpd="sng">
              <a:solidFill>
                <a:schemeClr val="lt1"/>
              </a:solidFill>
              <a:prstDash val="solid"/>
              <a:round/>
              <a:headEnd type="none" w="sm" len="sm"/>
              <a:tailEnd type="none" w="sm" len="sm"/>
            </a:ln>
          </p:spPr>
          <p:txBody>
            <a:bodyPr spcFirstLastPara="1" wrap="square" lIns="250950" tIns="250950" rIns="250950" bIns="250950" anchor="ctr" anchorCtr="0">
              <a:noAutofit/>
            </a:bodyPr>
            <a:lstStyle/>
            <a:p>
              <a:pPr marL="0" lvl="0" indent="0" algn="l" rtl="0">
                <a:spcBef>
                  <a:spcPts val="0"/>
                </a:spcBef>
                <a:spcAft>
                  <a:spcPts val="0"/>
                </a:spcAft>
                <a:buNone/>
              </a:pPr>
              <a:endParaRPr/>
            </a:p>
          </p:txBody>
        </p:sp>
      </p:grpSp>
      <p:sp>
        <p:nvSpPr>
          <p:cNvPr id="168" name="Google Shape;168;p19"/>
          <p:cNvSpPr txBox="1"/>
          <p:nvPr/>
        </p:nvSpPr>
        <p:spPr>
          <a:xfrm>
            <a:off x="2851988" y="3900800"/>
            <a:ext cx="3436800" cy="69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Note:</a:t>
            </a:r>
            <a:r>
              <a:rPr lang="en" sz="1000">
                <a:solidFill>
                  <a:srgbClr val="96989A"/>
                </a:solidFill>
                <a:latin typeface="Montserrat"/>
                <a:ea typeface="Montserrat"/>
                <a:cs typeface="Montserrat"/>
                <a:sym typeface="Montserrat"/>
              </a:rPr>
              <a:t> Actual heat consumption is significantly affected by </a:t>
            </a:r>
            <a:r>
              <a:rPr lang="en" sz="1000" b="1">
                <a:solidFill>
                  <a:srgbClr val="96989A"/>
                </a:solidFill>
                <a:latin typeface="Montserrat"/>
                <a:ea typeface="Montserrat"/>
                <a:cs typeface="Montserrat"/>
                <a:sym typeface="Montserrat"/>
              </a:rPr>
              <a:t>crop variety, greenhouse infrastructure, and local climate patterns.</a:t>
            </a:r>
            <a:endParaRPr sz="1000" b="1">
              <a:solidFill>
                <a:srgbClr val="96989A"/>
              </a:solidFill>
              <a:latin typeface="Montserrat"/>
              <a:ea typeface="Montserrat"/>
              <a:cs typeface="Montserrat"/>
              <a:sym typeface="Montserrat"/>
            </a:endParaRPr>
          </a:p>
        </p:txBody>
      </p:sp>
      <p:graphicFrame>
        <p:nvGraphicFramePr>
          <p:cNvPr id="169" name="Google Shape;169;p19"/>
          <p:cNvGraphicFramePr/>
          <p:nvPr/>
        </p:nvGraphicFramePr>
        <p:xfrm>
          <a:off x="2356788" y="2149575"/>
          <a:ext cx="3000000" cy="3000000"/>
        </p:xfrm>
        <a:graphic>
          <a:graphicData uri="http://schemas.openxmlformats.org/drawingml/2006/table">
            <a:tbl>
              <a:tblPr>
                <a:noFill/>
                <a:tableStyleId>{AB62173E-1F82-46DC-9C02-93E8AD04F532}</a:tableStyleId>
              </a:tblPr>
              <a:tblGrid>
                <a:gridCol w="733425">
                  <a:extLst>
                    <a:ext uri="{9D8B030D-6E8A-4147-A177-3AD203B41FA5}">
                      <a16:colId xmlns:a16="http://schemas.microsoft.com/office/drawing/2014/main" val="20000"/>
                    </a:ext>
                  </a:extLst>
                </a:gridCol>
                <a:gridCol w="1481775">
                  <a:extLst>
                    <a:ext uri="{9D8B030D-6E8A-4147-A177-3AD203B41FA5}">
                      <a16:colId xmlns:a16="http://schemas.microsoft.com/office/drawing/2014/main" val="20001"/>
                    </a:ext>
                  </a:extLst>
                </a:gridCol>
                <a:gridCol w="2212000">
                  <a:extLst>
                    <a:ext uri="{9D8B030D-6E8A-4147-A177-3AD203B41FA5}">
                      <a16:colId xmlns:a16="http://schemas.microsoft.com/office/drawing/2014/main" val="20002"/>
                    </a:ext>
                  </a:extLst>
                </a:gridCol>
              </a:tblGrid>
              <a:tr h="342900">
                <a:tc>
                  <a:txBody>
                    <a:bodyPr/>
                    <a:lstStyle/>
                    <a:p>
                      <a:pPr marL="0" lvl="0" indent="0" algn="ctr" rtl="0">
                        <a:lnSpc>
                          <a:spcPct val="115000"/>
                        </a:lnSpc>
                        <a:spcBef>
                          <a:spcPts val="0"/>
                        </a:spcBef>
                        <a:spcAft>
                          <a:spcPts val="0"/>
                        </a:spcAft>
                        <a:buNone/>
                      </a:pPr>
                      <a:r>
                        <a:rPr lang="en" sz="1100" b="1">
                          <a:solidFill>
                            <a:srgbClr val="3AB44E"/>
                          </a:solidFill>
                          <a:latin typeface="Montserrat"/>
                          <a:ea typeface="Montserrat"/>
                          <a:cs typeface="Montserrat"/>
                          <a:sym typeface="Montserrat"/>
                        </a:rPr>
                        <a:t>Zone</a:t>
                      </a:r>
                      <a:endParaRPr sz="1100" b="1">
                        <a:solidFill>
                          <a:srgbClr val="3AB44E"/>
                        </a:solidFill>
                        <a:latin typeface="Montserrat"/>
                        <a:ea typeface="Montserrat"/>
                        <a:cs typeface="Montserrat"/>
                        <a:sym typeface="Montserrat"/>
                      </a:endParaRPr>
                    </a:p>
                  </a:txBody>
                  <a:tcPr marL="114300" marR="114300" marT="76200" marB="762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100" b="1">
                          <a:solidFill>
                            <a:srgbClr val="3AB44E"/>
                          </a:solidFill>
                          <a:latin typeface="Montserrat"/>
                          <a:ea typeface="Montserrat"/>
                          <a:cs typeface="Montserrat"/>
                          <a:sym typeface="Montserrat"/>
                        </a:rPr>
                        <a:t>Latitude</a:t>
                      </a:r>
                      <a:endParaRPr sz="1100" b="1">
                        <a:solidFill>
                          <a:srgbClr val="3AB44E"/>
                        </a:solidFill>
                        <a:latin typeface="Montserrat"/>
                        <a:ea typeface="Montserrat"/>
                        <a:cs typeface="Montserrat"/>
                        <a:sym typeface="Montserrat"/>
                      </a:endParaRPr>
                    </a:p>
                  </a:txBody>
                  <a:tcPr marL="114300" marR="114300" marT="76200" marB="762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100" b="1">
                          <a:solidFill>
                            <a:srgbClr val="3AB44E"/>
                          </a:solidFill>
                          <a:latin typeface="Montserrat"/>
                          <a:ea typeface="Montserrat"/>
                          <a:cs typeface="Montserrat"/>
                          <a:sym typeface="Montserrat"/>
                        </a:rPr>
                        <a:t>Heating Requirement</a:t>
                      </a:r>
                      <a:endParaRPr sz="1100" b="1">
                        <a:solidFill>
                          <a:srgbClr val="3AB44E"/>
                        </a:solidFill>
                        <a:latin typeface="Montserrat"/>
                        <a:ea typeface="Montserrat"/>
                        <a:cs typeface="Montserrat"/>
                        <a:sym typeface="Montserrat"/>
                      </a:endParaRPr>
                    </a:p>
                  </a:txBody>
                  <a:tcPr marL="114300" marR="114300" marT="76200" marB="762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42900">
                <a:tc>
                  <a:txBody>
                    <a:bodyPr/>
                    <a:lstStyle/>
                    <a:p>
                      <a:pPr marL="0" lvl="0" indent="0" algn="ctr" rtl="0">
                        <a:lnSpc>
                          <a:spcPct val="115000"/>
                        </a:lnSpc>
                        <a:spcBef>
                          <a:spcPts val="0"/>
                        </a:spcBef>
                        <a:spcAft>
                          <a:spcPts val="0"/>
                        </a:spcAft>
                        <a:buNone/>
                      </a:pPr>
                      <a:r>
                        <a:rPr lang="en" sz="1100">
                          <a:solidFill>
                            <a:srgbClr val="3AB44E"/>
                          </a:solidFill>
                          <a:latin typeface="Montserrat"/>
                          <a:ea typeface="Montserrat"/>
                          <a:cs typeface="Montserrat"/>
                          <a:sym typeface="Montserrat"/>
                        </a:rPr>
                        <a:t>Lower</a:t>
                      </a:r>
                      <a:endParaRPr sz="1100">
                        <a:solidFill>
                          <a:srgbClr val="3AB44E"/>
                        </a:solidFill>
                        <a:latin typeface="Montserrat"/>
                        <a:ea typeface="Montserrat"/>
                        <a:cs typeface="Montserrat"/>
                        <a:sym typeface="Montserrat"/>
                      </a:endParaRPr>
                    </a:p>
                  </a:txBody>
                  <a:tcPr marL="114300" marR="114300" marT="76200" marB="762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rgbClr val="96989A"/>
                          </a:solidFill>
                          <a:latin typeface="Montserrat"/>
                          <a:ea typeface="Montserrat"/>
                          <a:cs typeface="Montserrat"/>
                          <a:sym typeface="Montserrat"/>
                        </a:rPr>
                        <a:t>40° to 50°</a:t>
                      </a:r>
                      <a:endParaRPr sz="1100">
                        <a:solidFill>
                          <a:srgbClr val="96989A"/>
                        </a:solidFill>
                        <a:latin typeface="Montserrat"/>
                        <a:ea typeface="Montserrat"/>
                        <a:cs typeface="Montserrat"/>
                        <a:sym typeface="Montserrat"/>
                      </a:endParaRPr>
                    </a:p>
                  </a:txBody>
                  <a:tcPr marL="114300" marR="114300" marT="76200" marB="762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rgbClr val="96989A"/>
                          </a:solidFill>
                          <a:latin typeface="Montserrat"/>
                          <a:ea typeface="Montserrat"/>
                          <a:cs typeface="Montserrat"/>
                          <a:sym typeface="Montserrat"/>
                        </a:rPr>
                        <a:t>250 to 430 kWh/m2/y</a:t>
                      </a:r>
                      <a:endParaRPr sz="1100">
                        <a:solidFill>
                          <a:srgbClr val="96989A"/>
                        </a:solidFill>
                        <a:latin typeface="Montserrat"/>
                        <a:ea typeface="Montserrat"/>
                        <a:cs typeface="Montserrat"/>
                        <a:sym typeface="Montserrat"/>
                      </a:endParaRPr>
                    </a:p>
                  </a:txBody>
                  <a:tcPr marL="114300" marR="114300" marT="76200" marB="762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1"/>
                  </a:ext>
                </a:extLst>
              </a:tr>
              <a:tr h="342900">
                <a:tc>
                  <a:txBody>
                    <a:bodyPr/>
                    <a:lstStyle/>
                    <a:p>
                      <a:pPr marL="0" lvl="0" indent="0" algn="ctr" rtl="0">
                        <a:lnSpc>
                          <a:spcPct val="115000"/>
                        </a:lnSpc>
                        <a:spcBef>
                          <a:spcPts val="0"/>
                        </a:spcBef>
                        <a:spcAft>
                          <a:spcPts val="0"/>
                        </a:spcAft>
                        <a:buNone/>
                      </a:pPr>
                      <a:r>
                        <a:rPr lang="en" sz="1100">
                          <a:solidFill>
                            <a:srgbClr val="3AB44E"/>
                          </a:solidFill>
                          <a:latin typeface="Montserrat"/>
                          <a:ea typeface="Montserrat"/>
                          <a:cs typeface="Montserrat"/>
                          <a:sym typeface="Montserrat"/>
                        </a:rPr>
                        <a:t>Higher</a:t>
                      </a:r>
                      <a:endParaRPr sz="1100">
                        <a:solidFill>
                          <a:srgbClr val="3AB44E"/>
                        </a:solidFill>
                        <a:latin typeface="Montserrat"/>
                        <a:ea typeface="Montserrat"/>
                        <a:cs typeface="Montserrat"/>
                        <a:sym typeface="Montserrat"/>
                      </a:endParaRPr>
                    </a:p>
                  </a:txBody>
                  <a:tcPr marL="114300" marR="114300" marT="76200" marB="762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rgbClr val="96989A"/>
                          </a:solidFill>
                          <a:latin typeface="Montserrat"/>
                          <a:ea typeface="Montserrat"/>
                          <a:cs typeface="Montserrat"/>
                          <a:sym typeface="Montserrat"/>
                        </a:rPr>
                        <a:t>50° to 60°</a:t>
                      </a:r>
                      <a:endParaRPr sz="1100">
                        <a:solidFill>
                          <a:srgbClr val="96989A"/>
                        </a:solidFill>
                        <a:latin typeface="Montserrat"/>
                        <a:ea typeface="Montserrat"/>
                        <a:cs typeface="Montserrat"/>
                        <a:sym typeface="Montserrat"/>
                      </a:endParaRPr>
                    </a:p>
                  </a:txBody>
                  <a:tcPr marL="114300" marR="114300" marT="76200" marB="762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rgbClr val="96989A"/>
                          </a:solidFill>
                          <a:latin typeface="Montserrat"/>
                          <a:ea typeface="Montserrat"/>
                          <a:cs typeface="Montserrat"/>
                          <a:sym typeface="Montserrat"/>
                        </a:rPr>
                        <a:t>430 to 650 kWh/m2/y</a:t>
                      </a:r>
                      <a:endParaRPr sz="1100">
                        <a:solidFill>
                          <a:srgbClr val="96989A"/>
                        </a:solidFill>
                        <a:latin typeface="Montserrat"/>
                        <a:ea typeface="Montserrat"/>
                        <a:cs typeface="Montserrat"/>
                        <a:sym typeface="Montserrat"/>
                      </a:endParaRPr>
                    </a:p>
                  </a:txBody>
                  <a:tcPr marL="114300" marR="114300" marT="76200" marB="76200">
                    <a:lnL w="9525" cap="flat" cmpd="sng">
                      <a:solidFill>
                        <a:srgbClr val="96989A"/>
                      </a:solidFill>
                      <a:prstDash val="solid"/>
                      <a:round/>
                      <a:headEnd type="none" w="sm" len="sm"/>
                      <a:tailEnd type="none" w="sm" len="sm"/>
                    </a:lnL>
                    <a:lnR w="9525" cap="flat" cmpd="sng">
                      <a:solidFill>
                        <a:srgbClr val="96989A"/>
                      </a:solidFill>
                      <a:prstDash val="solid"/>
                      <a:round/>
                      <a:headEnd type="none" w="sm" len="sm"/>
                      <a:tailEnd type="none" w="sm" len="sm"/>
                    </a:lnR>
                    <a:lnT w="9525" cap="flat" cmpd="sng">
                      <a:solidFill>
                        <a:srgbClr val="96989A"/>
                      </a:solidFill>
                      <a:prstDash val="solid"/>
                      <a:round/>
                      <a:headEnd type="none" w="sm" len="sm"/>
                      <a:tailEnd type="none" w="sm" len="sm"/>
                    </a:lnT>
                    <a:lnB w="9525" cap="flat" cmpd="sng">
                      <a:solidFill>
                        <a:srgbClr val="96989A"/>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70" name="Google Shape;170;p19"/>
          <p:cNvSpPr txBox="1"/>
          <p:nvPr/>
        </p:nvSpPr>
        <p:spPr>
          <a:xfrm>
            <a:off x="6120950" y="3178275"/>
            <a:ext cx="748500" cy="276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en" sz="600">
                <a:solidFill>
                  <a:srgbClr val="96989A"/>
                </a:solidFill>
                <a:latin typeface="Montserrat"/>
                <a:ea typeface="Montserrat"/>
                <a:cs typeface="Montserrat"/>
                <a:sym typeface="Montserrat"/>
              </a:rPr>
              <a:t>(</a:t>
            </a:r>
            <a:r>
              <a:rPr lang="en" sz="600" u="sng">
                <a:solidFill>
                  <a:srgbClr val="96989A"/>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Source</a:t>
            </a:r>
            <a:r>
              <a:rPr lang="en" sz="600">
                <a:solidFill>
                  <a:srgbClr val="96989A"/>
                </a:solidFill>
                <a:latin typeface="Montserrat"/>
                <a:ea typeface="Montserrat"/>
                <a:cs typeface="Montserrat"/>
                <a:sym typeface="Montserrat"/>
              </a:rPr>
              <a:t>)</a:t>
            </a:r>
            <a:endParaRPr sz="600">
              <a:solidFill>
                <a:srgbClr val="96989A"/>
              </a:solidFill>
              <a:latin typeface="Montserrat"/>
              <a:ea typeface="Montserrat"/>
              <a:cs typeface="Montserrat"/>
              <a:sym typeface="Montserrat"/>
            </a:endParaRPr>
          </a:p>
        </p:txBody>
      </p:sp>
      <p:sp>
        <p:nvSpPr>
          <p:cNvPr id="171" name="Google Shape;17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None/>
            </a:pPr>
            <a:fld id="{00000000-1234-1234-1234-123412341234}" type="slidenum">
              <a:rPr lang="en">
                <a:latin typeface="Montserrat"/>
                <a:ea typeface="Montserrat"/>
                <a:cs typeface="Montserrat"/>
                <a:sym typeface="Montserrat"/>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p:nvPr/>
        </p:nvSpPr>
        <p:spPr>
          <a:xfrm>
            <a:off x="7312500" y="1946300"/>
            <a:ext cx="1831500" cy="137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930">
                <a:solidFill>
                  <a:srgbClr val="96989A"/>
                </a:solidFill>
                <a:latin typeface="Montserrat SemiBold"/>
                <a:ea typeface="Montserrat SemiBold"/>
                <a:cs typeface="Montserrat SemiBold"/>
                <a:sym typeface="Montserrat SemiBold"/>
              </a:rPr>
              <a:t>Seasonal Heating Needs:</a:t>
            </a:r>
            <a:endParaRPr sz="1930">
              <a:solidFill>
                <a:srgbClr val="96989A"/>
              </a:solidFill>
              <a:latin typeface="Montserrat SemiBold"/>
              <a:ea typeface="Montserrat SemiBold"/>
              <a:cs typeface="Montserrat SemiBold"/>
              <a:sym typeface="Montserrat SemiBold"/>
            </a:endParaRPr>
          </a:p>
          <a:p>
            <a:pPr marL="0" lvl="0" indent="0" algn="r" rtl="0">
              <a:spcBef>
                <a:spcPts val="0"/>
              </a:spcBef>
              <a:spcAft>
                <a:spcPts val="0"/>
              </a:spcAft>
              <a:buNone/>
            </a:pPr>
            <a:r>
              <a:rPr lang="en" sz="1930">
                <a:solidFill>
                  <a:srgbClr val="96989A"/>
                </a:solidFill>
                <a:latin typeface="Montserrat Light"/>
                <a:ea typeface="Montserrat Light"/>
                <a:cs typeface="Montserrat Light"/>
                <a:sym typeface="Montserrat Light"/>
              </a:rPr>
              <a:t>Netherlands</a:t>
            </a:r>
            <a:endParaRPr sz="1930">
              <a:solidFill>
                <a:srgbClr val="96989A"/>
              </a:solidFill>
              <a:latin typeface="Montserrat Light"/>
              <a:ea typeface="Montserrat Light"/>
              <a:cs typeface="Montserrat Light"/>
              <a:sym typeface="Montserrat Light"/>
            </a:endParaRPr>
          </a:p>
        </p:txBody>
      </p:sp>
      <p:graphicFrame>
        <p:nvGraphicFramePr>
          <p:cNvPr id="177" name="Google Shape;177;p20"/>
          <p:cNvGraphicFramePr/>
          <p:nvPr/>
        </p:nvGraphicFramePr>
        <p:xfrm>
          <a:off x="133050" y="45975"/>
          <a:ext cx="3000000" cy="3000000"/>
        </p:xfrm>
        <a:graphic>
          <a:graphicData uri="http://schemas.openxmlformats.org/drawingml/2006/table">
            <a:tbl>
              <a:tblPr>
                <a:noFill/>
                <a:tableStyleId>{AB62173E-1F82-46DC-9C02-93E8AD04F532}</a:tableStyleId>
              </a:tblPr>
              <a:tblGrid>
                <a:gridCol w="671525">
                  <a:extLst>
                    <a:ext uri="{9D8B030D-6E8A-4147-A177-3AD203B41FA5}">
                      <a16:colId xmlns:a16="http://schemas.microsoft.com/office/drawing/2014/main" val="20000"/>
                    </a:ext>
                  </a:extLst>
                </a:gridCol>
                <a:gridCol w="1449475">
                  <a:extLst>
                    <a:ext uri="{9D8B030D-6E8A-4147-A177-3AD203B41FA5}">
                      <a16:colId xmlns:a16="http://schemas.microsoft.com/office/drawing/2014/main" val="20001"/>
                    </a:ext>
                  </a:extLst>
                </a:gridCol>
                <a:gridCol w="1084700">
                  <a:extLst>
                    <a:ext uri="{9D8B030D-6E8A-4147-A177-3AD203B41FA5}">
                      <a16:colId xmlns:a16="http://schemas.microsoft.com/office/drawing/2014/main" val="20002"/>
                    </a:ext>
                  </a:extLst>
                </a:gridCol>
                <a:gridCol w="1307650">
                  <a:extLst>
                    <a:ext uri="{9D8B030D-6E8A-4147-A177-3AD203B41FA5}">
                      <a16:colId xmlns:a16="http://schemas.microsoft.com/office/drawing/2014/main" val="20003"/>
                    </a:ext>
                  </a:extLst>
                </a:gridCol>
                <a:gridCol w="1217450">
                  <a:extLst>
                    <a:ext uri="{9D8B030D-6E8A-4147-A177-3AD203B41FA5}">
                      <a16:colId xmlns:a16="http://schemas.microsoft.com/office/drawing/2014/main" val="20004"/>
                    </a:ext>
                  </a:extLst>
                </a:gridCol>
                <a:gridCol w="828725">
                  <a:extLst>
                    <a:ext uri="{9D8B030D-6E8A-4147-A177-3AD203B41FA5}">
                      <a16:colId xmlns:a16="http://schemas.microsoft.com/office/drawing/2014/main" val="20005"/>
                    </a:ext>
                  </a:extLst>
                </a:gridCol>
                <a:gridCol w="619925">
                  <a:extLst>
                    <a:ext uri="{9D8B030D-6E8A-4147-A177-3AD203B41FA5}">
                      <a16:colId xmlns:a16="http://schemas.microsoft.com/office/drawing/2014/main" val="20006"/>
                    </a:ext>
                  </a:extLst>
                </a:gridCol>
              </a:tblGrid>
              <a:tr h="521225">
                <a:tc>
                  <a:txBody>
                    <a:bodyPr/>
                    <a:lstStyle/>
                    <a:p>
                      <a:pPr marL="0" marR="0" lvl="0" indent="0" algn="l" rtl="0">
                        <a:lnSpc>
                          <a:spcPct val="115000"/>
                        </a:lnSpc>
                        <a:spcBef>
                          <a:spcPts val="0"/>
                        </a:spcBef>
                        <a:spcAft>
                          <a:spcPts val="0"/>
                        </a:spcAft>
                        <a:buNone/>
                      </a:pPr>
                      <a:r>
                        <a:rPr lang="en" sz="900" b="1">
                          <a:solidFill>
                            <a:srgbClr val="3AB44E"/>
                          </a:solidFill>
                          <a:latin typeface="Montserrat"/>
                          <a:ea typeface="Montserrat"/>
                          <a:cs typeface="Montserrat"/>
                          <a:sym typeface="Montserrat"/>
                        </a:rPr>
                        <a:t>Month</a:t>
                      </a:r>
                      <a:endParaRPr sz="900" b="1">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Net Heat Demand (kWh/m2)</a:t>
                      </a:r>
                      <a:endParaRPr sz="900" b="1">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Total Energy (MWh)</a:t>
                      </a:r>
                      <a:endParaRPr sz="900" b="1">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Zone 5 (Floor) Supply/Return</a:t>
                      </a:r>
                      <a:endParaRPr sz="900" b="1">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Zone 1 (Rail) Supply/Return</a:t>
                      </a:r>
                      <a:endParaRPr sz="900" b="1">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 Load to Zone 5</a:t>
                      </a:r>
                      <a:endParaRPr sz="900" b="1">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None/>
                      </a:pPr>
                      <a:r>
                        <a:rPr lang="en" sz="900" b="1">
                          <a:solidFill>
                            <a:srgbClr val="3AB44E"/>
                          </a:solidFill>
                          <a:latin typeface="Montserrat"/>
                          <a:ea typeface="Montserrat"/>
                          <a:cs typeface="Montserrat"/>
                          <a:sym typeface="Montserrat"/>
                        </a:rPr>
                        <a:t>% of Total</a:t>
                      </a:r>
                      <a:endParaRPr sz="900" b="1">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Jan</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135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5,400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45 / 35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80 / 65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22%</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19.7%</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Feb</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115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4,600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45 / 35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75 / 60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26%</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16.8%</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Mar</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85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3,400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42 / 32</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65 / 50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35%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12.4%</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Apr</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45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1,800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40 / 30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50 / 40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50%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6.6%</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May</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600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35 / 25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Off</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2.2%</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Jun</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200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Off</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Off</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0.7%</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Jul</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2</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80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Off</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Off</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0.3%</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Aug</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3</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120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Off</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Off</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0.4%</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8"/>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Sep</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600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35 / 25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Off</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2.2%</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9"/>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Oct</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50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2,000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40 / 30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55 / 45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50%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7.3%</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10"/>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Nov</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90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3,600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42 / 32</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70 / 55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33%</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13.1%</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11"/>
                  </a:ext>
                </a:extLst>
              </a:tr>
              <a:tr h="330150">
                <a:tc>
                  <a:txBody>
                    <a:bodyPr/>
                    <a:lstStyle/>
                    <a:p>
                      <a:pPr marL="0" lvl="0" indent="0" algn="l" rtl="0">
                        <a:lnSpc>
                          <a:spcPct val="115000"/>
                        </a:lnSpc>
                        <a:spcBef>
                          <a:spcPts val="0"/>
                        </a:spcBef>
                        <a:spcAft>
                          <a:spcPts val="0"/>
                        </a:spcAft>
                        <a:buNone/>
                      </a:pPr>
                      <a:r>
                        <a:rPr lang="en" sz="900">
                          <a:solidFill>
                            <a:srgbClr val="3AB44E"/>
                          </a:solidFill>
                          <a:latin typeface="Montserrat"/>
                          <a:ea typeface="Montserrat"/>
                          <a:cs typeface="Montserrat"/>
                          <a:sym typeface="Montserrat"/>
                        </a:rPr>
                        <a:t>Dec</a:t>
                      </a:r>
                      <a:endParaRPr sz="900">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125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5,000</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45 / 35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96989A"/>
                          </a:solidFill>
                          <a:latin typeface="Montserrat"/>
                          <a:ea typeface="Montserrat"/>
                          <a:cs typeface="Montserrat"/>
                          <a:sym typeface="Montserrat"/>
                        </a:rPr>
                        <a:t>80 / 65</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24%</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a:solidFill>
                            <a:srgbClr val="96989A"/>
                          </a:solidFill>
                          <a:latin typeface="Montserrat"/>
                          <a:ea typeface="Montserrat"/>
                          <a:cs typeface="Montserrat"/>
                          <a:sym typeface="Montserrat"/>
                        </a:rPr>
                        <a:t>18.2%</a:t>
                      </a:r>
                      <a:endParaRPr sz="900">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12"/>
                  </a:ext>
                </a:extLst>
              </a:tr>
              <a:tr h="393025">
                <a:tc>
                  <a:txBody>
                    <a:bodyPr/>
                    <a:lstStyle/>
                    <a:p>
                      <a:pPr marL="0" lvl="0" indent="0" algn="l" rtl="0">
                        <a:lnSpc>
                          <a:spcPct val="115000"/>
                        </a:lnSpc>
                        <a:spcBef>
                          <a:spcPts val="0"/>
                        </a:spcBef>
                        <a:spcAft>
                          <a:spcPts val="0"/>
                        </a:spcAft>
                        <a:buNone/>
                      </a:pPr>
                      <a:r>
                        <a:rPr lang="en" sz="900" b="1">
                          <a:solidFill>
                            <a:srgbClr val="3AB44E"/>
                          </a:solidFill>
                          <a:latin typeface="Montserrat"/>
                          <a:ea typeface="Montserrat"/>
                          <a:cs typeface="Montserrat"/>
                          <a:sym typeface="Montserrat"/>
                        </a:rPr>
                        <a:t>Total</a:t>
                      </a:r>
                      <a:endParaRPr sz="900" b="1">
                        <a:solidFill>
                          <a:srgbClr val="3AB44E"/>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en" sz="900" b="1">
                          <a:solidFill>
                            <a:srgbClr val="96989A"/>
                          </a:solidFill>
                          <a:latin typeface="Montserrat"/>
                          <a:ea typeface="Montserrat"/>
                          <a:cs typeface="Montserrat"/>
                          <a:sym typeface="Montserrat"/>
                        </a:rPr>
                        <a:t>~685</a:t>
                      </a:r>
                      <a:endParaRPr sz="900" b="1">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b="1">
                          <a:solidFill>
                            <a:srgbClr val="96989A"/>
                          </a:solidFill>
                          <a:latin typeface="Montserrat"/>
                          <a:ea typeface="Montserrat"/>
                          <a:cs typeface="Montserrat"/>
                          <a:sym typeface="Montserrat"/>
                        </a:rPr>
                        <a:t>27,400</a:t>
                      </a:r>
                      <a:endParaRPr sz="900" b="1">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900" b="1">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900" b="1">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b="1">
                          <a:solidFill>
                            <a:srgbClr val="96989A"/>
                          </a:solidFill>
                          <a:latin typeface="Montserrat"/>
                          <a:ea typeface="Montserrat"/>
                          <a:cs typeface="Montserrat"/>
                          <a:sym typeface="Montserrat"/>
                        </a:rPr>
                        <a:t>~30% Avg</a:t>
                      </a:r>
                      <a:endParaRPr sz="900" b="1">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900" b="1">
                          <a:solidFill>
                            <a:srgbClr val="96989A"/>
                          </a:solidFill>
                          <a:latin typeface="Montserrat"/>
                          <a:ea typeface="Montserrat"/>
                          <a:cs typeface="Montserrat"/>
                          <a:sym typeface="Montserrat"/>
                        </a:rPr>
                        <a:t>100.0%</a:t>
                      </a:r>
                      <a:endParaRPr sz="900" b="1">
                        <a:solidFill>
                          <a:srgbClr val="96989A"/>
                        </a:solidFill>
                        <a:latin typeface="Montserrat"/>
                        <a:ea typeface="Montserrat"/>
                        <a:cs typeface="Montserrat"/>
                        <a:sym typeface="Montserrat"/>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178" name="Google Shape;17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p:nvPr/>
        </p:nvSpPr>
        <p:spPr>
          <a:xfrm>
            <a:off x="560260" y="394153"/>
            <a:ext cx="7734600" cy="91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30">
                <a:solidFill>
                  <a:srgbClr val="96989A"/>
                </a:solidFill>
                <a:latin typeface="Montserrat SemiBold"/>
                <a:ea typeface="Montserrat SemiBold"/>
                <a:cs typeface="Montserrat SemiBold"/>
                <a:sym typeface="Montserrat SemiBold"/>
              </a:rPr>
              <a:t>Zone-by-Zone Hydronic Analysis @ 10MW</a:t>
            </a:r>
            <a:endParaRPr sz="2630">
              <a:solidFill>
                <a:srgbClr val="96989A"/>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 sz="2130">
                <a:solidFill>
                  <a:srgbClr val="96989A"/>
                </a:solidFill>
                <a:latin typeface="Montserrat SemiBold"/>
                <a:ea typeface="Montserrat SemiBold"/>
                <a:cs typeface="Montserrat SemiBold"/>
                <a:sym typeface="Montserrat SemiBold"/>
              </a:rPr>
              <a:t>Leamington Ont. Canada High Load with Floor Heat</a:t>
            </a:r>
            <a:endParaRPr sz="2130">
              <a:solidFill>
                <a:srgbClr val="96989A"/>
              </a:solidFill>
              <a:latin typeface="Montserrat SemiBold"/>
              <a:ea typeface="Montserrat SemiBold"/>
              <a:cs typeface="Montserrat SemiBold"/>
              <a:sym typeface="Montserrat SemiBold"/>
            </a:endParaRPr>
          </a:p>
        </p:txBody>
      </p:sp>
      <p:graphicFrame>
        <p:nvGraphicFramePr>
          <p:cNvPr id="184" name="Google Shape;184;p21"/>
          <p:cNvGraphicFramePr/>
          <p:nvPr/>
        </p:nvGraphicFramePr>
        <p:xfrm>
          <a:off x="574200" y="1680350"/>
          <a:ext cx="3000000" cy="3000000"/>
        </p:xfrm>
        <a:graphic>
          <a:graphicData uri="http://schemas.openxmlformats.org/drawingml/2006/table">
            <a:tbl>
              <a:tblPr>
                <a:noFill/>
                <a:tableStyleId>{AB62173E-1F82-46DC-9C02-93E8AD04F532}</a:tableStyleId>
              </a:tblPr>
              <a:tblGrid>
                <a:gridCol w="1274300">
                  <a:extLst>
                    <a:ext uri="{9D8B030D-6E8A-4147-A177-3AD203B41FA5}">
                      <a16:colId xmlns:a16="http://schemas.microsoft.com/office/drawing/2014/main" val="20000"/>
                    </a:ext>
                  </a:extLst>
                </a:gridCol>
                <a:gridCol w="734275">
                  <a:extLst>
                    <a:ext uri="{9D8B030D-6E8A-4147-A177-3AD203B41FA5}">
                      <a16:colId xmlns:a16="http://schemas.microsoft.com/office/drawing/2014/main" val="20001"/>
                    </a:ext>
                  </a:extLst>
                </a:gridCol>
                <a:gridCol w="1004300">
                  <a:extLst>
                    <a:ext uri="{9D8B030D-6E8A-4147-A177-3AD203B41FA5}">
                      <a16:colId xmlns:a16="http://schemas.microsoft.com/office/drawing/2014/main" val="20002"/>
                    </a:ext>
                  </a:extLst>
                </a:gridCol>
                <a:gridCol w="1004300">
                  <a:extLst>
                    <a:ext uri="{9D8B030D-6E8A-4147-A177-3AD203B41FA5}">
                      <a16:colId xmlns:a16="http://schemas.microsoft.com/office/drawing/2014/main" val="20003"/>
                    </a:ext>
                  </a:extLst>
                </a:gridCol>
                <a:gridCol w="1004300">
                  <a:extLst>
                    <a:ext uri="{9D8B030D-6E8A-4147-A177-3AD203B41FA5}">
                      <a16:colId xmlns:a16="http://schemas.microsoft.com/office/drawing/2014/main" val="20004"/>
                    </a:ext>
                  </a:extLst>
                </a:gridCol>
                <a:gridCol w="912875">
                  <a:extLst>
                    <a:ext uri="{9D8B030D-6E8A-4147-A177-3AD203B41FA5}">
                      <a16:colId xmlns:a16="http://schemas.microsoft.com/office/drawing/2014/main" val="20005"/>
                    </a:ext>
                  </a:extLst>
                </a:gridCol>
                <a:gridCol w="953650">
                  <a:extLst>
                    <a:ext uri="{9D8B030D-6E8A-4147-A177-3AD203B41FA5}">
                      <a16:colId xmlns:a16="http://schemas.microsoft.com/office/drawing/2014/main" val="20006"/>
                    </a:ext>
                  </a:extLst>
                </a:gridCol>
                <a:gridCol w="1143375">
                  <a:extLst>
                    <a:ext uri="{9D8B030D-6E8A-4147-A177-3AD203B41FA5}">
                      <a16:colId xmlns:a16="http://schemas.microsoft.com/office/drawing/2014/main" val="20007"/>
                    </a:ext>
                  </a:extLst>
                </a:gridCol>
              </a:tblGrid>
              <a:tr h="422825">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Zone</a:t>
                      </a:r>
                      <a:endParaRPr sz="1000" b="1">
                        <a:solidFill>
                          <a:srgbClr val="3AB44E"/>
                        </a:solidFill>
                        <a:latin typeface="Montserrat"/>
                        <a:ea typeface="Montserrat"/>
                        <a:cs typeface="Montserrat"/>
                        <a:sym typeface="Montserrat"/>
                      </a:endParaRPr>
                    </a:p>
                  </a:txBody>
                  <a:tcPr marL="28575" marR="28575" marT="0" marB="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Load (W/m2)</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Total Load (MW)</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Supply Temp (°C)</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Return Temp (°C)</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Design ΔT (°C)</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Flow Rate (m3/hr)</a:t>
                      </a:r>
                      <a:endParaRPr sz="1000" b="1">
                        <a:solidFill>
                          <a:srgbClr val="3AB44E"/>
                        </a:solidFill>
                        <a:latin typeface="Montserrat"/>
                        <a:ea typeface="Montserrat"/>
                        <a:cs typeface="Montserrat"/>
                        <a:sym typeface="Montserrat"/>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Pipe Velocity (m/s)</a:t>
                      </a:r>
                      <a:endParaRPr sz="1000" b="1">
                        <a:solidFill>
                          <a:srgbClr val="3AB44E"/>
                        </a:solidFill>
                        <a:latin typeface="Montserrat"/>
                        <a:ea typeface="Montserrat"/>
                        <a:cs typeface="Montserrat"/>
                        <a:sym typeface="Montserrat"/>
                      </a:endParaRPr>
                    </a:p>
                  </a:txBody>
                  <a:tcPr marL="91425" marR="91425" marT="19050" marB="19050" anchor="b">
                    <a:lnL w="9525" cap="flat" cmpd="sng">
                      <a:solidFill>
                        <a:srgbClr val="CFCFCF"/>
                      </a:solidFill>
                      <a:prstDash val="solid"/>
                      <a:round/>
                      <a:headEnd type="none" w="sm" len="sm"/>
                      <a:tailEnd type="none" w="sm" len="sm"/>
                    </a:lnL>
                    <a:lnR w="9525" cap="flat" cmpd="sng">
                      <a:solidFill>
                        <a:srgbClr val="CFCFCF"/>
                      </a:solidFill>
                      <a:prstDash val="solid"/>
                      <a:round/>
                      <a:headEnd type="none" w="sm" len="sm"/>
                      <a:tailEnd type="none" w="sm" len="sm"/>
                    </a:lnR>
                    <a:lnT w="9525" cap="flat" cmpd="sng">
                      <a:solidFill>
                        <a:srgbClr val="CFCFCF"/>
                      </a:solidFill>
                      <a:prstDash val="solid"/>
                      <a:round/>
                      <a:headEnd type="none" w="sm" len="sm"/>
                      <a:tailEnd type="none" w="sm" len="sm"/>
                    </a:lnT>
                    <a:lnB w="9525" cap="flat" cmpd="sng">
                      <a:solidFill>
                        <a:srgbClr val="CFCFC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69750">
                <a:tc>
                  <a:txBody>
                    <a:bodyPr/>
                    <a:lstStyle/>
                    <a:p>
                      <a:pPr marL="0" lvl="0" indent="0" algn="ctr" rtl="0">
                        <a:lnSpc>
                          <a:spcPct val="115000"/>
                        </a:lnSpc>
                        <a:spcBef>
                          <a:spcPts val="0"/>
                        </a:spcBef>
                        <a:spcAft>
                          <a:spcPts val="0"/>
                        </a:spcAft>
                        <a:buNone/>
                      </a:pPr>
                      <a:r>
                        <a:rPr lang="en" sz="1000">
                          <a:solidFill>
                            <a:srgbClr val="3AB44E"/>
                          </a:solidFill>
                          <a:latin typeface="Montserrat"/>
                          <a:ea typeface="Montserrat"/>
                          <a:cs typeface="Montserrat"/>
                          <a:sym typeface="Montserrat"/>
                        </a:rPr>
                        <a:t>Zone 1: Rail Pipe</a:t>
                      </a:r>
                      <a:endParaRPr sz="1000">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113</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4.52</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85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70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260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0.8 - 1.2</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FCFC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96275">
                <a:tc>
                  <a:txBody>
                    <a:bodyPr/>
                    <a:lstStyle/>
                    <a:p>
                      <a:pPr marL="0" lvl="0" indent="0" algn="ctr" rtl="0">
                        <a:lnSpc>
                          <a:spcPct val="115000"/>
                        </a:lnSpc>
                        <a:spcBef>
                          <a:spcPts val="0"/>
                        </a:spcBef>
                        <a:spcAft>
                          <a:spcPts val="0"/>
                        </a:spcAft>
                        <a:buNone/>
                      </a:pPr>
                      <a:r>
                        <a:rPr lang="en" sz="1000">
                          <a:solidFill>
                            <a:srgbClr val="3AB44E"/>
                          </a:solidFill>
                          <a:latin typeface="Montserrat"/>
                          <a:ea typeface="Montserrat"/>
                          <a:cs typeface="Montserrat"/>
                          <a:sym typeface="Montserrat"/>
                        </a:rPr>
                        <a:t>Zone 2: Grow Pipe</a:t>
                      </a:r>
                      <a:endParaRPr sz="1000">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45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1.8</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50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40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155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0.5 - 0.8</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lvl="0" indent="0" algn="ctr" rtl="0">
                        <a:lnSpc>
                          <a:spcPct val="115000"/>
                        </a:lnSpc>
                        <a:spcBef>
                          <a:spcPts val="0"/>
                        </a:spcBef>
                        <a:spcAft>
                          <a:spcPts val="0"/>
                        </a:spcAft>
                        <a:buNone/>
                      </a:pPr>
                      <a:r>
                        <a:rPr lang="en" sz="1000">
                          <a:solidFill>
                            <a:srgbClr val="3AB44E"/>
                          </a:solidFill>
                          <a:latin typeface="Montserrat"/>
                          <a:ea typeface="Montserrat"/>
                          <a:cs typeface="Montserrat"/>
                          <a:sym typeface="Montserrat"/>
                        </a:rPr>
                        <a:t>Zone 3: Overhead</a:t>
                      </a:r>
                      <a:endParaRPr sz="1000">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35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1.4</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85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65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60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0.4 - 0.6</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40250">
                <a:tc>
                  <a:txBody>
                    <a:bodyPr/>
                    <a:lstStyle/>
                    <a:p>
                      <a:pPr marL="0" lvl="0" indent="0" algn="ctr" rtl="0">
                        <a:lnSpc>
                          <a:spcPct val="115000"/>
                        </a:lnSpc>
                        <a:spcBef>
                          <a:spcPts val="0"/>
                        </a:spcBef>
                        <a:spcAft>
                          <a:spcPts val="0"/>
                        </a:spcAft>
                        <a:buNone/>
                      </a:pPr>
                      <a:r>
                        <a:rPr lang="en" sz="1000">
                          <a:solidFill>
                            <a:srgbClr val="3AB44E"/>
                          </a:solidFill>
                          <a:latin typeface="Montserrat"/>
                          <a:ea typeface="Montserrat"/>
                          <a:cs typeface="Montserrat"/>
                          <a:sym typeface="Montserrat"/>
                        </a:rPr>
                        <a:t>Zone 4: Irrigation</a:t>
                      </a:r>
                      <a:endParaRPr sz="1000">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Negligible*</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0.1</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40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4</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N/A</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69750">
                <a:tc>
                  <a:txBody>
                    <a:bodyPr/>
                    <a:lstStyle/>
                    <a:p>
                      <a:pPr marL="0" lvl="0" indent="0" algn="ctr" rtl="0">
                        <a:lnSpc>
                          <a:spcPct val="115000"/>
                        </a:lnSpc>
                        <a:spcBef>
                          <a:spcPts val="0"/>
                        </a:spcBef>
                        <a:spcAft>
                          <a:spcPts val="0"/>
                        </a:spcAft>
                        <a:buNone/>
                      </a:pPr>
                      <a:r>
                        <a:rPr lang="en" sz="1000">
                          <a:solidFill>
                            <a:srgbClr val="3AB44E"/>
                          </a:solidFill>
                          <a:latin typeface="Montserrat"/>
                          <a:ea typeface="Montserrat"/>
                          <a:cs typeface="Montserrat"/>
                          <a:sym typeface="Montserrat"/>
                        </a:rPr>
                        <a:t>Zone 5: In-Floor</a:t>
                      </a:r>
                      <a:endParaRPr sz="1000">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30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1.2</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45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35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103</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0.5 - 0.8</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42250">
                <a:tc>
                  <a:txBody>
                    <a:bodyPr/>
                    <a:lstStyle/>
                    <a:p>
                      <a:pPr marL="0" lvl="0" indent="0" algn="ctr" rtl="0">
                        <a:lnSpc>
                          <a:spcPct val="115000"/>
                        </a:lnSpc>
                        <a:spcBef>
                          <a:spcPts val="0"/>
                        </a:spcBef>
                        <a:spcAft>
                          <a:spcPts val="0"/>
                        </a:spcAft>
                        <a:buNone/>
                      </a:pPr>
                      <a:r>
                        <a:rPr lang="en" sz="1000">
                          <a:solidFill>
                            <a:srgbClr val="3AB44E"/>
                          </a:solidFill>
                          <a:latin typeface="Montserrat"/>
                          <a:ea typeface="Montserrat"/>
                          <a:cs typeface="Montserrat"/>
                          <a:sym typeface="Montserrat"/>
                        </a:rPr>
                        <a:t>Peripheral</a:t>
                      </a:r>
                      <a:endParaRPr sz="1000">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15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0.6</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85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65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20</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26</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96989A"/>
                          </a:solidFill>
                          <a:latin typeface="Montserrat"/>
                          <a:ea typeface="Montserrat"/>
                          <a:cs typeface="Montserrat"/>
                          <a:sym typeface="Montserrat"/>
                        </a:rPr>
                        <a:t>0.5</a:t>
                      </a: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86075">
                <a:tc>
                  <a:txBody>
                    <a:bodyPr/>
                    <a:lstStyle/>
                    <a:p>
                      <a:pPr marL="0" lvl="0" indent="0" algn="ctr" rtl="0">
                        <a:lnSpc>
                          <a:spcPct val="115000"/>
                        </a:lnSpc>
                        <a:spcBef>
                          <a:spcPts val="0"/>
                        </a:spcBef>
                        <a:spcAft>
                          <a:spcPts val="0"/>
                        </a:spcAft>
                        <a:buNone/>
                      </a:pPr>
                      <a:r>
                        <a:rPr lang="en" sz="1000" b="1">
                          <a:solidFill>
                            <a:srgbClr val="3AB44E"/>
                          </a:solidFill>
                          <a:latin typeface="Montserrat"/>
                          <a:ea typeface="Montserrat"/>
                          <a:cs typeface="Montserrat"/>
                          <a:sym typeface="Montserrat"/>
                        </a:rPr>
                        <a:t>Total</a:t>
                      </a:r>
                      <a:endParaRPr sz="1000" b="1">
                        <a:solidFill>
                          <a:srgbClr val="3AB44E"/>
                        </a:solidFill>
                        <a:latin typeface="Montserrat"/>
                        <a:ea typeface="Montserrat"/>
                        <a:cs typeface="Montserrat"/>
                        <a:sym typeface="Montserrat"/>
                      </a:endParaRPr>
                    </a:p>
                  </a:txBody>
                  <a:tcPr marL="28575" marR="2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238</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9.62</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96989A"/>
                          </a:solidFill>
                          <a:latin typeface="Montserrat"/>
                          <a:ea typeface="Montserrat"/>
                          <a:cs typeface="Montserrat"/>
                          <a:sym typeface="Montserrat"/>
                        </a:rPr>
                        <a:t>608</a:t>
                      </a:r>
                      <a:endParaRPr sz="1000" b="1">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96989A"/>
                        </a:solidFill>
                        <a:latin typeface="Montserrat"/>
                        <a:ea typeface="Montserrat"/>
                        <a:cs typeface="Montserrat"/>
                        <a:sym typeface="Montserrat"/>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85" name="Google Shape;1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Montserrat"/>
                <a:ea typeface="Montserrat"/>
                <a:cs typeface="Montserrat"/>
                <a:sym typeface="Montserrat"/>
              </a:rPr>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59DA51C9E0984EBB733769C28F0C4F" ma:contentTypeVersion="6" ma:contentTypeDescription="Create a new document." ma:contentTypeScope="" ma:versionID="0b1d7e3869229f565563a46cc21f8fee">
  <xsd:schema xmlns:xsd="http://www.w3.org/2001/XMLSchema" xmlns:xs="http://www.w3.org/2001/XMLSchema" xmlns:p="http://schemas.microsoft.com/office/2006/metadata/properties" xmlns:ns1="http://schemas.microsoft.com/sharepoint/v3" xmlns:ns2="c7e1d8e8-6bfd-436f-94a2-5449c213d5e4" targetNamespace="http://schemas.microsoft.com/office/2006/metadata/properties" ma:root="true" ma:fieldsID="e20c74464fefaec1d26483bd76acebbd" ns1:_="" ns2:_="">
    <xsd:import namespace="http://schemas.microsoft.com/sharepoint/v3"/>
    <xsd:import namespace="c7e1d8e8-6bfd-436f-94a2-5449c213d5e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e1d8e8-6bfd-436f-94a2-5449c213d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62FC4A-9783-4845-BFA2-7C72FF68B67B}">
  <ds:schemaRefs>
    <ds:schemaRef ds:uri="c7e1d8e8-6bfd-436f-94a2-5449c213d5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67E2EA8-FAFB-483F-979F-9165C3483108}">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DEF863D-B7F4-4807-8CC6-7D69339E1563}">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27</Slides>
  <Notes>27</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2026-01-26T17:43:06Z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0x0101009059DA51C9E0984EBB733769C28F0C4F</vt:lpwstr>
  </property>
</Properties>
</file>